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sldIdLst>
    <p:sldId id="256" r:id="rId2"/>
    <p:sldId id="261" r:id="rId3"/>
    <p:sldId id="300" r:id="rId4"/>
    <p:sldId id="302" r:id="rId5"/>
    <p:sldId id="303" r:id="rId6"/>
    <p:sldId id="323" r:id="rId7"/>
    <p:sldId id="304" r:id="rId8"/>
    <p:sldId id="359" r:id="rId9"/>
    <p:sldId id="332" r:id="rId10"/>
    <p:sldId id="368" r:id="rId11"/>
    <p:sldId id="372" r:id="rId12"/>
    <p:sldId id="373" r:id="rId13"/>
    <p:sldId id="259" r:id="rId14"/>
    <p:sldId id="297" r:id="rId15"/>
    <p:sldId id="262" r:id="rId16"/>
    <p:sldId id="384" r:id="rId17"/>
    <p:sldId id="385" r:id="rId18"/>
    <p:sldId id="386" r:id="rId19"/>
    <p:sldId id="387" r:id="rId20"/>
    <p:sldId id="388" r:id="rId21"/>
    <p:sldId id="389" r:id="rId22"/>
    <p:sldId id="390" r:id="rId23"/>
    <p:sldId id="391" r:id="rId24"/>
    <p:sldId id="339" r:id="rId25"/>
    <p:sldId id="340" r:id="rId26"/>
    <p:sldId id="333" r:id="rId27"/>
    <p:sldId id="350" r:id="rId28"/>
    <p:sldId id="370" r:id="rId29"/>
    <p:sldId id="374" r:id="rId30"/>
    <p:sldId id="365" r:id="rId31"/>
    <p:sldId id="379" r:id="rId32"/>
    <p:sldId id="381" r:id="rId33"/>
    <p:sldId id="377" r:id="rId34"/>
    <p:sldId id="380" r:id="rId35"/>
    <p:sldId id="375" r:id="rId36"/>
    <p:sldId id="367" r:id="rId37"/>
    <p:sldId id="382" r:id="rId38"/>
    <p:sldId id="383" r:id="rId39"/>
    <p:sldId id="326"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571" dt="2021-06-28T18:11:27.502"/>
    <p1510:client id="{389386A7-BAC1-49E4-91A2-873F92226D37}" v="224" dt="2021-06-28T17:58:16.022"/>
    <p1510:client id="{B60442AB-5716-43F0-8199-FA639D5FCAFD}" v="1056" dt="2021-06-28T17:34:41.643"/>
    <p1510:client id="{C6D82F47-7A83-4FB5-B743-21245740875C}" v="1372" dt="2021-06-29T01:09:25.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3C669-7BC3-4749-A4E3-5A537F9F18DB}"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CCB20-2F0F-4308-8E82-AFDA03404C4E}" type="slidenum">
              <a:rPr lang="en-US" smtClean="0"/>
              <a:t>‹#›</a:t>
            </a:fld>
            <a:endParaRPr lang="en-US"/>
          </a:p>
        </p:txBody>
      </p:sp>
    </p:spTree>
    <p:extLst>
      <p:ext uri="{BB962C8B-B14F-4D97-AF65-F5344CB8AC3E}">
        <p14:creationId xmlns:p14="http://schemas.microsoft.com/office/powerpoint/2010/main" val="256797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C49F87-DB32-4E7E-B4F2-424234DD1D44}" type="datetimeFigureOut">
              <a:rPr lang="en-ID" smtClean="0"/>
              <a:t>29/06/2021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808752471"/>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29/06/2021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80272969"/>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29/06/2021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671321619"/>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C49F87-DB32-4E7E-B4F2-424234DD1D44}" type="datetimeFigureOut">
              <a:rPr lang="en-ID" smtClean="0"/>
              <a:t>29/06/2021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395315378"/>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C49F87-DB32-4E7E-B4F2-424234DD1D44}" type="datetimeFigureOut">
              <a:rPr lang="en-ID" smtClean="0"/>
              <a:t>29/06/2021</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141119154"/>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C49F87-DB32-4E7E-B4F2-424234DD1D44}" type="datetimeFigureOut">
              <a:rPr lang="en-ID" smtClean="0"/>
              <a:t>29/06/2021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759691244"/>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49F87-DB32-4E7E-B4F2-424234DD1D44}" type="datetimeFigureOut">
              <a:rPr lang="en-ID" smtClean="0"/>
              <a:t>29/06/2021</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3446349287"/>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C49F87-DB32-4E7E-B4F2-424234DD1D44}" type="datetimeFigureOut">
              <a:rPr lang="en-ID" smtClean="0"/>
              <a:t>29/06/2021</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441202627"/>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49F87-DB32-4E7E-B4F2-424234DD1D44}" type="datetimeFigureOut">
              <a:rPr lang="en-ID" smtClean="0"/>
              <a:t>29/06/2021</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2566598892"/>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29/06/2021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1262735317"/>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C49F87-DB32-4E7E-B4F2-424234DD1D44}" type="datetimeFigureOut">
              <a:rPr lang="en-ID" smtClean="0"/>
              <a:t>29/06/2021</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A98E0192-21E0-4CE4-8C96-CE6CAD350142}" type="slidenum">
              <a:rPr lang="en-ID" smtClean="0"/>
              <a:t>‹#›</a:t>
            </a:fld>
            <a:endParaRPr lang="en-ID"/>
          </a:p>
        </p:txBody>
      </p:sp>
    </p:spTree>
    <p:extLst>
      <p:ext uri="{BB962C8B-B14F-4D97-AF65-F5344CB8AC3E}">
        <p14:creationId xmlns:p14="http://schemas.microsoft.com/office/powerpoint/2010/main" val="402727569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49F87-DB32-4E7E-B4F2-424234DD1D44}" type="datetimeFigureOut">
              <a:rPr lang="en-ID" smtClean="0"/>
              <a:t>29/06/2021</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E0192-21E0-4CE4-8C96-CE6CAD350142}" type="slidenum">
              <a:rPr lang="en-ID" smtClean="0"/>
              <a:t>‹#›</a:t>
            </a:fld>
            <a:endParaRPr lang="en-ID"/>
          </a:p>
        </p:txBody>
      </p:sp>
    </p:spTree>
    <p:extLst>
      <p:ext uri="{BB962C8B-B14F-4D97-AF65-F5344CB8AC3E}">
        <p14:creationId xmlns:p14="http://schemas.microsoft.com/office/powerpoint/2010/main" val="367873526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artificial neural network? | IT PRO">
            <a:extLst>
              <a:ext uri="{FF2B5EF4-FFF2-40B4-BE49-F238E27FC236}">
                <a16:creationId xmlns:a16="http://schemas.microsoft.com/office/drawing/2014/main" id="{DEA4DF26-15F8-4379-BD58-A6CCAF23126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325EA7-54AE-4A4D-B2A8-26A6BAC48C0E}"/>
              </a:ext>
            </a:extLst>
          </p:cNvPr>
          <p:cNvSpPr>
            <a:spLocks noGrp="1"/>
          </p:cNvSpPr>
          <p:nvPr>
            <p:ph type="ctrTitle"/>
          </p:nvPr>
        </p:nvSpPr>
        <p:spPr>
          <a:xfrm>
            <a:off x="1331843" y="1427162"/>
            <a:ext cx="9528314" cy="1641353"/>
          </a:xfrm>
          <a:ln w="38100">
            <a:solidFill>
              <a:schemeClr val="tx1"/>
            </a:solidFill>
            <a:prstDash val="solid"/>
          </a:ln>
        </p:spPr>
        <p:txBody>
          <a:bodyPr>
            <a:noAutofit/>
          </a:bodyPr>
          <a:lstStyle/>
          <a:p>
            <a:r>
              <a:rPr lang="en-US" sz="3600" b="1">
                <a:latin typeface="+mn-lt"/>
              </a:rPr>
              <a:t>LAPORAN PROYEK JARINGAN SYARAF TIRUAN MENGGUNAKAN ALGORITMA PROPAGASI BELAKANG  </a:t>
            </a:r>
            <a:endParaRPr lang="en-ID" sz="3600" b="1">
              <a:latin typeface="+mn-lt"/>
            </a:endParaRPr>
          </a:p>
        </p:txBody>
      </p:sp>
      <p:sp>
        <p:nvSpPr>
          <p:cNvPr id="3" name="Subtitle 2">
            <a:extLst>
              <a:ext uri="{FF2B5EF4-FFF2-40B4-BE49-F238E27FC236}">
                <a16:creationId xmlns:a16="http://schemas.microsoft.com/office/drawing/2014/main" id="{68918634-E256-4C1C-8BB5-B1E40801DDDD}"/>
              </a:ext>
            </a:extLst>
          </p:cNvPr>
          <p:cNvSpPr>
            <a:spLocks noGrp="1"/>
          </p:cNvSpPr>
          <p:nvPr>
            <p:ph type="subTitle" idx="1"/>
          </p:nvPr>
        </p:nvSpPr>
        <p:spPr>
          <a:xfrm>
            <a:off x="1032904" y="3602039"/>
            <a:ext cx="9144000" cy="2403108"/>
          </a:xfrm>
        </p:spPr>
        <p:txBody>
          <a:bodyPr vert="horz" lIns="91440" tIns="45720" rIns="91440" bIns="45720" rtlCol="0" anchor="t">
            <a:normAutofit fontScale="92500" lnSpcReduction="10000"/>
          </a:bodyPr>
          <a:lstStyle/>
          <a:p>
            <a:r>
              <a:rPr lang="en-US" b="1"/>
              <a:t>             </a:t>
            </a:r>
            <a:r>
              <a:rPr lang="en-US" b="1" err="1"/>
              <a:t>Kelompok</a:t>
            </a:r>
            <a:r>
              <a:rPr lang="en-US" b="1"/>
              <a:t> 14</a:t>
            </a:r>
          </a:p>
          <a:p>
            <a:pPr algn="l"/>
            <a:r>
              <a:rPr lang="en-US"/>
              <a:t>		Ahmad Akbar </a:t>
            </a:r>
            <a:r>
              <a:rPr lang="en-US" err="1"/>
              <a:t>Habibillah</a:t>
            </a:r>
            <a:r>
              <a:rPr lang="en-US"/>
              <a:t>			(1806147804)</a:t>
            </a:r>
            <a:endParaRPr lang="en-US">
              <a:cs typeface="Calibri"/>
            </a:endParaRPr>
          </a:p>
          <a:p>
            <a:pPr algn="l"/>
            <a:r>
              <a:rPr lang="en-US"/>
              <a:t>		George					(1806194883)</a:t>
            </a:r>
            <a:endParaRPr lang="en-US">
              <a:cs typeface="Calibri"/>
            </a:endParaRPr>
          </a:p>
          <a:p>
            <a:pPr algn="l"/>
            <a:r>
              <a:rPr lang="en-US"/>
              <a:t>		Hansel Matthew			(1806194914)	</a:t>
            </a:r>
          </a:p>
          <a:p>
            <a:pPr algn="l"/>
            <a:r>
              <a:rPr lang="en-US"/>
              <a:t>		</a:t>
            </a:r>
            <a:r>
              <a:rPr lang="en-US" err="1"/>
              <a:t>Kemas</a:t>
            </a:r>
            <a:r>
              <a:rPr lang="en-US"/>
              <a:t> Muhammad </a:t>
            </a:r>
            <a:r>
              <a:rPr lang="en-US" err="1"/>
              <a:t>Rizki</a:t>
            </a:r>
            <a:r>
              <a:rPr lang="en-US"/>
              <a:t> </a:t>
            </a:r>
            <a:r>
              <a:rPr lang="en-US" err="1"/>
              <a:t>Fadhila</a:t>
            </a:r>
            <a:r>
              <a:rPr lang="en-US"/>
              <a:t> 	(1806195072)		</a:t>
            </a:r>
            <a:endParaRPr lang="en-US">
              <a:cs typeface="Calibri"/>
            </a:endParaRPr>
          </a:p>
          <a:p>
            <a:pPr algn="just"/>
            <a:endParaRPr lang="en-ID"/>
          </a:p>
        </p:txBody>
      </p:sp>
    </p:spTree>
    <p:extLst>
      <p:ext uri="{BB962C8B-B14F-4D97-AF65-F5344CB8AC3E}">
        <p14:creationId xmlns:p14="http://schemas.microsoft.com/office/powerpoint/2010/main" val="4136524846"/>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394380"/>
            <a:ext cx="10515600" cy="1325563"/>
          </a:xfrm>
        </p:spPr>
        <p:txBody>
          <a:bodyPr/>
          <a:lstStyle/>
          <a:p>
            <a:r>
              <a:rPr lang="en-US" b="1">
                <a:latin typeface="+mn-lt"/>
              </a:rPr>
              <a:t>DASAR TEORI – SISTEM IDENTIFIKASI </a:t>
            </a:r>
            <a:endParaRPr lang="id-ID" b="1">
              <a:latin typeface="+mn-lt"/>
            </a:endParaRPr>
          </a:p>
        </p:txBody>
      </p:sp>
      <p:pic>
        <p:nvPicPr>
          <p:cNvPr id="2" name="Picture 3" descr="Diagram, schematic&#10;&#10;Description automatically generated">
            <a:extLst>
              <a:ext uri="{FF2B5EF4-FFF2-40B4-BE49-F238E27FC236}">
                <a16:creationId xmlns:a16="http://schemas.microsoft.com/office/drawing/2014/main" id="{92530352-821D-49DA-BFC5-94922EC9B8F4}"/>
              </a:ext>
            </a:extLst>
          </p:cNvPr>
          <p:cNvPicPr>
            <a:picLocks noChangeAspect="1"/>
          </p:cNvPicPr>
          <p:nvPr/>
        </p:nvPicPr>
        <p:blipFill>
          <a:blip r:embed="rId2"/>
          <a:stretch>
            <a:fillRect/>
          </a:stretch>
        </p:blipFill>
        <p:spPr>
          <a:xfrm>
            <a:off x="4018024" y="4259709"/>
            <a:ext cx="4155951" cy="2369691"/>
          </a:xfrm>
          <a:prstGeom prst="rect">
            <a:avLst/>
          </a:prstGeom>
        </p:spPr>
      </p:pic>
      <p:sp>
        <p:nvSpPr>
          <p:cNvPr id="4" name="TextBox 3">
            <a:extLst>
              <a:ext uri="{FF2B5EF4-FFF2-40B4-BE49-F238E27FC236}">
                <a16:creationId xmlns:a16="http://schemas.microsoft.com/office/drawing/2014/main" id="{DA391E1B-EF35-4668-983A-EE993BAA647F}"/>
              </a:ext>
            </a:extLst>
          </p:cNvPr>
          <p:cNvSpPr txBox="1"/>
          <p:nvPr/>
        </p:nvSpPr>
        <p:spPr>
          <a:xfrm>
            <a:off x="838200" y="1578429"/>
            <a:ext cx="108530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err="1">
                <a:latin typeface="Times New Roman"/>
                <a:cs typeface="Times New Roman"/>
              </a:rPr>
              <a:t>Sistem</a:t>
            </a:r>
            <a:r>
              <a:rPr lang="en-US">
                <a:latin typeface="Times New Roman"/>
                <a:cs typeface="Times New Roman"/>
              </a:rPr>
              <a:t> </a:t>
            </a:r>
            <a:r>
              <a:rPr lang="en-US" err="1">
                <a:latin typeface="Times New Roman"/>
                <a:cs typeface="Times New Roman"/>
              </a:rPr>
              <a:t>identifikasi</a:t>
            </a:r>
            <a:r>
              <a:rPr lang="en-US">
                <a:latin typeface="Times New Roman"/>
                <a:cs typeface="Times New Roman"/>
              </a:rPr>
              <a:t> </a:t>
            </a:r>
            <a:r>
              <a:rPr lang="en-US" err="1">
                <a:latin typeface="Times New Roman"/>
                <a:cs typeface="Times New Roman"/>
              </a:rPr>
              <a:t>adalah</a:t>
            </a:r>
            <a:r>
              <a:rPr lang="en-US">
                <a:latin typeface="Times New Roman"/>
                <a:cs typeface="Times New Roman"/>
              </a:rPr>
              <a:t> </a:t>
            </a:r>
            <a:r>
              <a:rPr lang="en-US" err="1">
                <a:latin typeface="Times New Roman"/>
                <a:cs typeface="Times New Roman"/>
              </a:rPr>
              <a:t>suatu</a:t>
            </a:r>
            <a:r>
              <a:rPr lang="en-US">
                <a:latin typeface="Times New Roman"/>
                <a:cs typeface="Times New Roman"/>
              </a:rPr>
              <a:t> proses </a:t>
            </a:r>
            <a:r>
              <a:rPr lang="en-US" err="1">
                <a:latin typeface="Times New Roman"/>
                <a:cs typeface="Times New Roman"/>
              </a:rPr>
              <a:t>penurunan</a:t>
            </a:r>
            <a:r>
              <a:rPr lang="en-US">
                <a:latin typeface="Times New Roman"/>
                <a:cs typeface="Times New Roman"/>
              </a:rPr>
              <a:t> model </a:t>
            </a:r>
            <a:r>
              <a:rPr lang="en-US" err="1">
                <a:latin typeface="Times New Roman"/>
                <a:cs typeface="Times New Roman"/>
              </a:rPr>
              <a:t>matematika</a:t>
            </a:r>
            <a:r>
              <a:rPr lang="en-US">
                <a:latin typeface="Times New Roman"/>
                <a:cs typeface="Times New Roman"/>
              </a:rPr>
              <a:t> </a:t>
            </a:r>
            <a:r>
              <a:rPr lang="en-US" err="1">
                <a:latin typeface="Times New Roman"/>
                <a:cs typeface="Times New Roman"/>
              </a:rPr>
              <a:t>dengan</a:t>
            </a:r>
            <a:r>
              <a:rPr lang="en-US">
                <a:latin typeface="Times New Roman"/>
                <a:cs typeface="Times New Roman"/>
              </a:rPr>
              <a:t> </a:t>
            </a:r>
            <a:r>
              <a:rPr lang="en-US" err="1">
                <a:latin typeface="Times New Roman"/>
                <a:cs typeface="Times New Roman"/>
              </a:rPr>
              <a:t>menggunakan</a:t>
            </a:r>
            <a:r>
              <a:rPr lang="en-US">
                <a:latin typeface="Times New Roman"/>
                <a:cs typeface="Times New Roman"/>
              </a:rPr>
              <a:t> data input dan output </a:t>
            </a:r>
            <a:r>
              <a:rPr lang="en-US" err="1">
                <a:latin typeface="Times New Roman"/>
                <a:cs typeface="Times New Roman"/>
              </a:rPr>
              <a:t>dari</a:t>
            </a:r>
            <a:r>
              <a:rPr lang="en-US">
                <a:latin typeface="Times New Roman"/>
                <a:cs typeface="Times New Roman"/>
              </a:rPr>
              <a:t> proses </a:t>
            </a:r>
            <a:r>
              <a:rPr lang="en-US" err="1">
                <a:latin typeface="Times New Roman"/>
                <a:cs typeface="Times New Roman"/>
              </a:rPr>
              <a:t>tersebut</a:t>
            </a:r>
            <a:r>
              <a:rPr lang="en-US">
                <a:latin typeface="Times New Roman"/>
                <a:cs typeface="Times New Roman"/>
              </a:rPr>
              <a:t>. </a:t>
            </a:r>
            <a:r>
              <a:rPr lang="en-US" err="1">
                <a:latin typeface="Times New Roman"/>
                <a:cs typeface="Times New Roman"/>
              </a:rPr>
              <a:t>Sehingga</a:t>
            </a:r>
            <a:r>
              <a:rPr lang="en-US">
                <a:latin typeface="Times New Roman"/>
                <a:cs typeface="Times New Roman"/>
              </a:rPr>
              <a:t> </a:t>
            </a:r>
            <a:r>
              <a:rPr lang="en-US" err="1">
                <a:latin typeface="Times New Roman"/>
                <a:cs typeface="Times New Roman"/>
              </a:rPr>
              <a:t>fungsi</a:t>
            </a:r>
            <a:r>
              <a:rPr lang="en-US">
                <a:latin typeface="Times New Roman"/>
                <a:cs typeface="Times New Roman"/>
              </a:rPr>
              <a:t> </a:t>
            </a:r>
            <a:r>
              <a:rPr lang="en-US" err="1">
                <a:latin typeface="Times New Roman"/>
                <a:cs typeface="Times New Roman"/>
              </a:rPr>
              <a:t>suatu</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dapat</a:t>
            </a:r>
            <a:r>
              <a:rPr lang="en-US">
                <a:latin typeface="Times New Roman"/>
                <a:cs typeface="Times New Roman"/>
              </a:rPr>
              <a:t> </a:t>
            </a:r>
            <a:r>
              <a:rPr lang="en-US" err="1">
                <a:latin typeface="Times New Roman"/>
                <a:cs typeface="Times New Roman"/>
              </a:rPr>
              <a:t>diketahui</a:t>
            </a:r>
            <a:r>
              <a:rPr lang="en-US">
                <a:latin typeface="Times New Roman"/>
                <a:cs typeface="Times New Roman"/>
              </a:rPr>
              <a:t> </a:t>
            </a:r>
            <a:r>
              <a:rPr lang="en-US" err="1">
                <a:latin typeface="Times New Roman"/>
                <a:cs typeface="Times New Roman"/>
              </a:rPr>
              <a:t>hanya</a:t>
            </a:r>
            <a:r>
              <a:rPr lang="en-US">
                <a:latin typeface="Times New Roman"/>
                <a:cs typeface="Times New Roman"/>
              </a:rPr>
              <a: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mengetahui</a:t>
            </a:r>
            <a:r>
              <a:rPr lang="en-US">
                <a:latin typeface="Times New Roman"/>
                <a:cs typeface="Times New Roman"/>
              </a:rPr>
              <a:t> data input dan </a:t>
            </a:r>
            <a:r>
              <a:rPr lang="en-US" err="1">
                <a:latin typeface="Times New Roman"/>
                <a:cs typeface="Times New Roman"/>
              </a:rPr>
              <a:t>outputnya</a:t>
            </a:r>
            <a:r>
              <a:rPr lang="en-US">
                <a:latin typeface="Times New Roman"/>
                <a:cs typeface="Times New Roman"/>
              </a:rPr>
              <a:t>. Hal </a:t>
            </a:r>
            <a:r>
              <a:rPr lang="en-US" err="1">
                <a:latin typeface="Times New Roman"/>
                <a:cs typeface="Times New Roman"/>
              </a:rPr>
              <a:t>ini</a:t>
            </a:r>
            <a:r>
              <a:rPr lang="en-US">
                <a:latin typeface="Times New Roman"/>
                <a:cs typeface="Times New Roman"/>
              </a:rPr>
              <a:t> </a:t>
            </a:r>
            <a:r>
              <a:rPr lang="en-US" err="1">
                <a:latin typeface="Times New Roman"/>
                <a:cs typeface="Times New Roman"/>
              </a:rPr>
              <a:t>dapat</a:t>
            </a:r>
            <a:r>
              <a:rPr lang="en-US">
                <a:latin typeface="Times New Roman"/>
                <a:cs typeface="Times New Roman"/>
              </a:rPr>
              <a:t> </a:t>
            </a:r>
            <a:r>
              <a:rPr lang="en-US" err="1">
                <a:latin typeface="Times New Roman"/>
                <a:cs typeface="Times New Roman"/>
              </a:rPr>
              <a:t>dilakukan</a:t>
            </a:r>
            <a:r>
              <a:rPr lang="en-US">
                <a:latin typeface="Times New Roman"/>
                <a:cs typeface="Times New Roman"/>
              </a:rPr>
              <a:t> oleh ANN yang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memprediksi</a:t>
            </a:r>
            <a:r>
              <a:rPr lang="en-US">
                <a:latin typeface="Times New Roman"/>
                <a:cs typeface="Times New Roman"/>
              </a:rPr>
              <a:t> </a:t>
            </a:r>
            <a:r>
              <a:rPr lang="en-US" err="1">
                <a:latin typeface="Times New Roman"/>
                <a:cs typeface="Times New Roman"/>
              </a:rPr>
              <a:t>persamaan</a:t>
            </a:r>
            <a:r>
              <a:rPr lang="en-US">
                <a:latin typeface="Times New Roman"/>
                <a:cs typeface="Times New Roman"/>
              </a:rPr>
              <a:t> </a:t>
            </a:r>
            <a:r>
              <a:rPr lang="en-US" err="1">
                <a:latin typeface="Times New Roman"/>
                <a:cs typeface="Times New Roman"/>
              </a:rPr>
              <a:t>dari</a:t>
            </a:r>
            <a:r>
              <a:rPr lang="en-US">
                <a:latin typeface="Times New Roman"/>
                <a:cs typeface="Times New Roman"/>
              </a:rPr>
              <a:t> plant </a:t>
            </a:r>
            <a:r>
              <a:rPr lang="en-US" err="1">
                <a:latin typeface="Times New Roman"/>
                <a:cs typeface="Times New Roman"/>
              </a:rPr>
              <a:t>sehingga</a:t>
            </a:r>
            <a:r>
              <a:rPr lang="en-US">
                <a:latin typeface="Times New Roman"/>
                <a:cs typeface="Times New Roman"/>
              </a:rPr>
              <a:t> </a:t>
            </a:r>
            <a:r>
              <a:rPr lang="en-US" err="1">
                <a:latin typeface="Times New Roman"/>
                <a:cs typeface="Times New Roman"/>
              </a:rPr>
              <a:t>jika</a:t>
            </a:r>
            <a:r>
              <a:rPr lang="en-US">
                <a:latin typeface="Times New Roman"/>
                <a:cs typeface="Times New Roman"/>
              </a:rPr>
              <a:t> </a:t>
            </a:r>
            <a:r>
              <a:rPr lang="en-US" err="1">
                <a:latin typeface="Times New Roman"/>
                <a:cs typeface="Times New Roman"/>
              </a:rPr>
              <a:t>diberi</a:t>
            </a:r>
            <a:r>
              <a:rPr lang="en-US">
                <a:latin typeface="Times New Roman"/>
                <a:cs typeface="Times New Roman"/>
              </a:rPr>
              <a:t> input lain,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menghasilkan</a:t>
            </a:r>
            <a:r>
              <a:rPr lang="en-US">
                <a:latin typeface="Times New Roman"/>
                <a:cs typeface="Times New Roman"/>
              </a:rPr>
              <a:t> output yang </a:t>
            </a:r>
            <a:r>
              <a:rPr lang="en-US" err="1">
                <a:latin typeface="Times New Roman"/>
                <a:cs typeface="Times New Roman"/>
              </a:rPr>
              <a:t>sesuai</a:t>
            </a:r>
            <a:r>
              <a:rPr lang="en-US">
                <a:latin typeface="Times New Roman"/>
                <a:cs typeface="Times New Roman"/>
              </a:rPr>
              <a:t> </a:t>
            </a:r>
            <a:r>
              <a:rPr lang="en-US" err="1">
                <a:latin typeface="Times New Roman"/>
                <a:cs typeface="Times New Roman"/>
              </a:rPr>
              <a:t>dengan</a:t>
            </a:r>
            <a:r>
              <a:rPr lang="en-US">
                <a:latin typeface="Times New Roman"/>
                <a:cs typeface="Times New Roman"/>
              </a:rPr>
              <a:t> plant </a:t>
            </a:r>
            <a:r>
              <a:rPr lang="en-US" err="1">
                <a:latin typeface="Times New Roman"/>
                <a:cs typeface="Times New Roman"/>
              </a:rPr>
              <a:t>aslinya</a:t>
            </a:r>
            <a:r>
              <a:rPr lang="en-US">
                <a:latin typeface="Times New Roman"/>
                <a:cs typeface="Times New Roman"/>
              </a:rPr>
              <a:t>.</a:t>
            </a:r>
          </a:p>
          <a:p>
            <a:pPr algn="just"/>
            <a:endParaRPr lang="en-US">
              <a:latin typeface="Times New Roman"/>
              <a:cs typeface="Times New Roman"/>
            </a:endParaRPr>
          </a:p>
          <a:p>
            <a:pPr algn="just"/>
            <a:r>
              <a:rPr lang="en-US">
                <a:latin typeface="Times New Roman"/>
                <a:cs typeface="Times New Roman"/>
              </a:rPr>
              <a:t>Karena output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suatu</a:t>
            </a:r>
            <a:r>
              <a:rPr lang="en-US">
                <a:latin typeface="Times New Roman"/>
                <a:cs typeface="Times New Roman"/>
              </a:rPr>
              <a:t> plant </a:t>
            </a:r>
            <a:r>
              <a:rPr lang="en-US" err="1">
                <a:latin typeface="Times New Roman"/>
                <a:cs typeface="Times New Roman"/>
              </a:rPr>
              <a:t>biasa</a:t>
            </a:r>
            <a:r>
              <a:rPr lang="en-US">
                <a:latin typeface="Times New Roman"/>
                <a:cs typeface="Times New Roman"/>
              </a:rPr>
              <a:t> </a:t>
            </a:r>
            <a:r>
              <a:rPr lang="en-US" err="1">
                <a:latin typeface="Times New Roman"/>
                <a:cs typeface="Times New Roman"/>
              </a:rPr>
              <a:t>dijadikan</a:t>
            </a:r>
            <a:r>
              <a:rPr lang="en-US">
                <a:latin typeface="Times New Roman"/>
                <a:cs typeface="Times New Roman"/>
              </a:rPr>
              <a:t> input </a:t>
            </a:r>
            <a:r>
              <a:rPr lang="en-US" err="1">
                <a:latin typeface="Times New Roman"/>
                <a:cs typeface="Times New Roman"/>
              </a:rPr>
              <a:t>untuk</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ANN, </a:t>
            </a:r>
            <a:r>
              <a:rPr lang="en-US" err="1">
                <a:latin typeface="Times New Roman"/>
                <a:cs typeface="Times New Roman"/>
              </a:rPr>
              <a:t>maka</a:t>
            </a:r>
            <a:r>
              <a:rPr lang="en-US">
                <a:latin typeface="Times New Roman"/>
                <a:cs typeface="Times New Roman"/>
              </a:rPr>
              <a:t> output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ANN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menjadi</a:t>
            </a:r>
            <a:r>
              <a:rPr lang="en-US">
                <a:latin typeface="Times New Roman"/>
                <a:cs typeface="Times New Roman"/>
              </a:rPr>
              <a:t> y(k+1). </a:t>
            </a:r>
            <a:r>
              <a:rPr lang="en-US" err="1">
                <a:latin typeface="Times New Roman"/>
                <a:cs typeface="Times New Roman"/>
              </a:rPr>
              <a:t>Dengan</a:t>
            </a:r>
            <a:r>
              <a:rPr lang="en-US">
                <a:latin typeface="Times New Roman"/>
                <a:cs typeface="Times New Roman"/>
              </a:rPr>
              <a:t> </a:t>
            </a:r>
            <a:r>
              <a:rPr lang="en-US" err="1">
                <a:latin typeface="Times New Roman"/>
                <a:cs typeface="Times New Roman"/>
              </a:rPr>
              <a:t>begitu</a:t>
            </a:r>
            <a:r>
              <a:rPr lang="en-US">
                <a:latin typeface="Times New Roman"/>
                <a:cs typeface="Times New Roman"/>
              </a:rPr>
              <a:t> ANN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mengalami</a:t>
            </a:r>
            <a:r>
              <a:rPr lang="en-US">
                <a:latin typeface="Times New Roman"/>
                <a:cs typeface="Times New Roman"/>
              </a:rPr>
              <a:t> delay. Data input </a:t>
            </a:r>
            <a:r>
              <a:rPr lang="en-US" err="1">
                <a:latin typeface="Times New Roman"/>
                <a:cs typeface="Times New Roman"/>
              </a:rPr>
              <a:t>sistem</a:t>
            </a:r>
            <a:r>
              <a:rPr lang="en-US">
                <a:latin typeface="Times New Roman"/>
                <a:cs typeface="Times New Roman"/>
              </a:rPr>
              <a:t> ANN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kemudian</a:t>
            </a:r>
            <a:r>
              <a:rPr lang="en-US">
                <a:latin typeface="Times New Roman"/>
                <a:cs typeface="Times New Roman"/>
              </a:rPr>
              <a:t> </a:t>
            </a:r>
            <a:r>
              <a:rPr lang="en-US" err="1">
                <a:latin typeface="Times New Roman"/>
                <a:cs typeface="Times New Roman"/>
              </a:rPr>
              <a:t>melalui</a:t>
            </a:r>
            <a:r>
              <a:rPr lang="en-US">
                <a:latin typeface="Times New Roman"/>
                <a:cs typeface="Times New Roman"/>
              </a:rPr>
              <a:t> proses feedforward yang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menghasilkan</a:t>
            </a:r>
            <a:r>
              <a:rPr lang="en-US">
                <a:latin typeface="Times New Roman"/>
                <a:cs typeface="Times New Roman"/>
              </a:rPr>
              <a:t> output </a:t>
            </a:r>
            <a:r>
              <a:rPr lang="en-US" err="1">
                <a:latin typeface="Times New Roman"/>
                <a:cs typeface="Times New Roman"/>
              </a:rPr>
              <a:t>untuk</a:t>
            </a:r>
            <a:r>
              <a:rPr lang="en-US">
                <a:latin typeface="Times New Roman"/>
                <a:cs typeface="Times New Roman"/>
              </a:rPr>
              <a:t> </a:t>
            </a:r>
            <a:r>
              <a:rPr lang="en-US" err="1">
                <a:latin typeface="Times New Roman"/>
                <a:cs typeface="Times New Roman"/>
              </a:rPr>
              <a:t>dibandingkan</a:t>
            </a:r>
            <a:r>
              <a:rPr lang="en-US">
                <a:latin typeface="Times New Roman"/>
                <a:cs typeface="Times New Roman"/>
              </a:rPr>
              <a:t> </a:t>
            </a:r>
            <a:r>
              <a:rPr lang="en-US" err="1">
                <a:latin typeface="Times New Roman"/>
                <a:cs typeface="Times New Roman"/>
              </a:rPr>
              <a:t>dengan</a:t>
            </a:r>
            <a:r>
              <a:rPr lang="en-US">
                <a:latin typeface="Times New Roman"/>
                <a:cs typeface="Times New Roman"/>
              </a:rPr>
              <a:t> </a:t>
            </a:r>
            <a:r>
              <a:rPr lang="en-US" err="1">
                <a:latin typeface="Times New Roman"/>
                <a:cs typeface="Times New Roman"/>
              </a:rPr>
              <a:t>nilai</a:t>
            </a:r>
            <a:r>
              <a:rPr lang="en-US">
                <a:latin typeface="Times New Roman"/>
                <a:cs typeface="Times New Roman"/>
              </a:rPr>
              <a:t> yang </a:t>
            </a:r>
            <a:r>
              <a:rPr lang="en-US" err="1">
                <a:latin typeface="Times New Roman"/>
                <a:cs typeface="Times New Roman"/>
              </a:rPr>
              <a:t>diinginkan</a:t>
            </a:r>
            <a:r>
              <a:rPr lang="en-US">
                <a:latin typeface="Times New Roman"/>
                <a:cs typeface="Times New Roman"/>
              </a:rPr>
              <a:t>. </a:t>
            </a:r>
            <a:r>
              <a:rPr lang="en-US" err="1">
                <a:latin typeface="Times New Roman"/>
                <a:cs typeface="Times New Roman"/>
              </a:rPr>
              <a:t>Perbedaan</a:t>
            </a:r>
            <a:r>
              <a:rPr lang="en-US">
                <a:latin typeface="Times New Roman"/>
                <a:cs typeface="Times New Roman"/>
              </a:rPr>
              <a:t> </a:t>
            </a:r>
            <a:r>
              <a:rPr lang="en-US" err="1">
                <a:latin typeface="Times New Roman"/>
                <a:cs typeface="Times New Roman"/>
              </a:rPr>
              <a:t>nilai</a:t>
            </a:r>
            <a:r>
              <a:rPr lang="en-US">
                <a:latin typeface="Times New Roman"/>
                <a:cs typeface="Times New Roman"/>
              </a:rPr>
              <a:t> </a:t>
            </a:r>
            <a:r>
              <a:rPr lang="en-US" err="1">
                <a:latin typeface="Times New Roman"/>
                <a:cs typeface="Times New Roman"/>
              </a:rPr>
              <a:t>atau</a:t>
            </a:r>
            <a:r>
              <a:rPr lang="en-US">
                <a:latin typeface="Times New Roman"/>
                <a:cs typeface="Times New Roman"/>
              </a:rPr>
              <a:t> error </a:t>
            </a:r>
            <a:r>
              <a:rPr lang="en-US" err="1">
                <a:latin typeface="Times New Roman"/>
                <a:cs typeface="Times New Roman"/>
              </a:rPr>
              <a:t>tersebut</a:t>
            </a:r>
            <a:r>
              <a:rPr lang="en-US">
                <a:latin typeface="Times New Roman"/>
                <a:cs typeface="Times New Roman"/>
              </a:rPr>
              <a:t>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menjadi</a:t>
            </a:r>
            <a:r>
              <a:rPr lang="en-US">
                <a:latin typeface="Times New Roman"/>
                <a:cs typeface="Times New Roman"/>
              </a:rPr>
              <a:t> basis backpropagation </a:t>
            </a:r>
            <a:r>
              <a:rPr lang="en-US" err="1">
                <a:latin typeface="Times New Roman"/>
                <a:cs typeface="Times New Roman"/>
              </a:rPr>
              <a:t>untuk</a:t>
            </a:r>
            <a:r>
              <a:rPr lang="en-US">
                <a:latin typeface="Times New Roman"/>
                <a:cs typeface="Times New Roman"/>
              </a:rPr>
              <a:t> </a:t>
            </a:r>
            <a:r>
              <a:rPr lang="en-US" err="1">
                <a:latin typeface="Times New Roman"/>
                <a:cs typeface="Times New Roman"/>
              </a:rPr>
              <a:t>mengubah</a:t>
            </a:r>
            <a:r>
              <a:rPr lang="en-US">
                <a:latin typeface="Times New Roman"/>
                <a:cs typeface="Times New Roman"/>
              </a:rPr>
              <a:t> </a:t>
            </a:r>
            <a:r>
              <a:rPr lang="en-US" err="1">
                <a:latin typeface="Times New Roman"/>
                <a:cs typeface="Times New Roman"/>
              </a:rPr>
              <a:t>bobot</a:t>
            </a:r>
            <a:r>
              <a:rPr lang="en-US">
                <a:latin typeface="Times New Roman"/>
                <a:cs typeface="Times New Roman"/>
              </a:rPr>
              <a:t> pada ANN, </a:t>
            </a:r>
            <a:r>
              <a:rPr lang="en-US" err="1">
                <a:latin typeface="Times New Roman"/>
                <a:cs typeface="Times New Roman"/>
              </a:rPr>
              <a:t>memperbaik</a:t>
            </a:r>
            <a:r>
              <a:rPr lang="en-US">
                <a:latin typeface="Times New Roman"/>
                <a:cs typeface="Times New Roman"/>
              </a:rPr>
              <a:t> </a:t>
            </a:r>
            <a:r>
              <a:rPr lang="en-US" err="1">
                <a:latin typeface="Times New Roman"/>
                <a:cs typeface="Times New Roman"/>
              </a:rPr>
              <a:t>nilai</a:t>
            </a:r>
            <a:r>
              <a:rPr lang="en-US">
                <a:latin typeface="Times New Roman"/>
                <a:cs typeface="Times New Roman"/>
              </a:rPr>
              <a:t> error.</a:t>
            </a:r>
          </a:p>
        </p:txBody>
      </p:sp>
    </p:spTree>
    <p:extLst>
      <p:ext uri="{BB962C8B-B14F-4D97-AF65-F5344CB8AC3E}">
        <p14:creationId xmlns:p14="http://schemas.microsoft.com/office/powerpoint/2010/main" val="2325009953"/>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 – SISTEM KENDALI INVERSE</a:t>
            </a:r>
            <a:endParaRPr lang="id-ID" b="1">
              <a:latin typeface="+mn-lt"/>
            </a:endParaRPr>
          </a:p>
        </p:txBody>
      </p:sp>
      <p:pic>
        <p:nvPicPr>
          <p:cNvPr id="2" name="Picture 3" descr="Diagram, schematic&#10;&#10;Description automatically generated">
            <a:extLst>
              <a:ext uri="{FF2B5EF4-FFF2-40B4-BE49-F238E27FC236}">
                <a16:creationId xmlns:a16="http://schemas.microsoft.com/office/drawing/2014/main" id="{90CAAAAB-D924-4F8C-ABEC-B819F1F233C8}"/>
              </a:ext>
            </a:extLst>
          </p:cNvPr>
          <p:cNvPicPr>
            <a:picLocks noChangeAspect="1"/>
          </p:cNvPicPr>
          <p:nvPr/>
        </p:nvPicPr>
        <p:blipFill>
          <a:blip r:embed="rId2"/>
          <a:stretch>
            <a:fillRect/>
          </a:stretch>
        </p:blipFill>
        <p:spPr>
          <a:xfrm>
            <a:off x="3451412" y="3945035"/>
            <a:ext cx="4592443" cy="2237821"/>
          </a:xfrm>
          <a:prstGeom prst="rect">
            <a:avLst/>
          </a:prstGeom>
        </p:spPr>
      </p:pic>
      <p:sp>
        <p:nvSpPr>
          <p:cNvPr id="4" name="TextBox 3">
            <a:extLst>
              <a:ext uri="{FF2B5EF4-FFF2-40B4-BE49-F238E27FC236}">
                <a16:creationId xmlns:a16="http://schemas.microsoft.com/office/drawing/2014/main" id="{BBC3D8B7-1AF7-401C-BBA3-56960D760D1D}"/>
              </a:ext>
            </a:extLst>
          </p:cNvPr>
          <p:cNvSpPr txBox="1"/>
          <p:nvPr/>
        </p:nvSpPr>
        <p:spPr>
          <a:xfrm>
            <a:off x="887505" y="1682804"/>
            <a:ext cx="9606324" cy="1704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kendali</a:t>
            </a:r>
            <a:r>
              <a:rPr lang="en-US">
                <a:latin typeface="Times New Roman"/>
                <a:cs typeface="Times New Roman"/>
              </a:rPr>
              <a:t> invers, </a:t>
            </a:r>
            <a:r>
              <a:rPr lang="en-US" err="1">
                <a:latin typeface="Times New Roman"/>
                <a:cs typeface="Times New Roman"/>
              </a:rPr>
              <a:t>sesuai</a:t>
            </a:r>
            <a:r>
              <a:rPr lang="en-US">
                <a:latin typeface="Times New Roman"/>
                <a:cs typeface="Times New Roman"/>
              </a:rPr>
              <a:t> </a:t>
            </a:r>
            <a:r>
              <a:rPr lang="en-US" err="1">
                <a:latin typeface="Times New Roman"/>
                <a:cs typeface="Times New Roman"/>
              </a:rPr>
              <a:t>namanya</a:t>
            </a:r>
            <a:r>
              <a:rPr lang="en-US">
                <a:latin typeface="Times New Roman"/>
                <a:cs typeface="Times New Roman"/>
              </a:rPr>
              <a:t>, </a:t>
            </a:r>
            <a:r>
              <a:rPr lang="en-US" err="1">
                <a:latin typeface="Times New Roman"/>
                <a:cs typeface="Times New Roman"/>
              </a:rPr>
              <a:t>mengubah</a:t>
            </a:r>
            <a:r>
              <a:rPr lang="en-US">
                <a:latin typeface="Times New Roman"/>
                <a:cs typeface="Times New Roman"/>
              </a:rPr>
              <a:t> input </a:t>
            </a:r>
            <a:r>
              <a:rPr lang="en-US" err="1">
                <a:latin typeface="Times New Roman"/>
                <a:cs typeface="Times New Roman"/>
              </a:rPr>
              <a:t>berupa</a:t>
            </a:r>
            <a:r>
              <a:rPr lang="en-US">
                <a:latin typeface="Times New Roman"/>
                <a:cs typeface="Times New Roman"/>
              </a:rPr>
              <a:t> output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suatu</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menjadi</a:t>
            </a:r>
            <a:r>
              <a:rPr lang="en-US">
                <a:latin typeface="Times New Roman"/>
                <a:cs typeface="Times New Roman"/>
              </a:rPr>
              <a:t> input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tersebut</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kendali</a:t>
            </a:r>
            <a:r>
              <a:rPr lang="en-US">
                <a:latin typeface="Times New Roman"/>
                <a:cs typeface="Times New Roman"/>
              </a:rPr>
              <a:t> inverse </a:t>
            </a:r>
            <a:r>
              <a:rPr lang="en-US" err="1">
                <a:latin typeface="Times New Roman"/>
                <a:cs typeface="Times New Roman"/>
              </a:rPr>
              <a:t>akan</a:t>
            </a:r>
            <a:r>
              <a:rPr lang="en-US">
                <a:latin typeface="Times New Roman"/>
                <a:cs typeface="Times New Roman"/>
              </a:rPr>
              <a:t> </a:t>
            </a:r>
            <a:r>
              <a:rPr lang="en-US" err="1">
                <a:latin typeface="Times New Roman"/>
                <a:cs typeface="Times New Roman"/>
              </a:rPr>
              <a:t>menjalankan</a:t>
            </a:r>
            <a:r>
              <a:rPr lang="en-US">
                <a:latin typeface="Times New Roman"/>
                <a:cs typeface="Times New Roman"/>
              </a:rPr>
              <a:t> </a:t>
            </a:r>
            <a:r>
              <a:rPr lang="en-US" err="1">
                <a:latin typeface="Times New Roman"/>
                <a:cs typeface="Times New Roman"/>
              </a:rPr>
              <a:t>suatu</a:t>
            </a:r>
            <a:r>
              <a:rPr lang="en-US">
                <a:latin typeface="Times New Roman"/>
                <a:cs typeface="Times New Roman"/>
              </a:rPr>
              <a:t> </a:t>
            </a:r>
            <a:r>
              <a:rPr lang="en-US" err="1">
                <a:latin typeface="Times New Roman"/>
                <a:cs typeface="Times New Roman"/>
              </a:rPr>
              <a:t>algoritma</a:t>
            </a:r>
            <a:r>
              <a:rPr lang="en-US">
                <a:latin typeface="Times New Roman"/>
                <a:cs typeface="Times New Roman"/>
              </a:rPr>
              <a:t> backpropagation </a:t>
            </a:r>
            <a:r>
              <a:rPr lang="en-US" err="1">
                <a:latin typeface="Times New Roman"/>
                <a:cs typeface="Times New Roman"/>
              </a:rPr>
              <a:t>dimana</a:t>
            </a:r>
            <a:r>
              <a:rPr lang="en-US">
                <a:latin typeface="Times New Roman"/>
                <a:cs typeface="Times New Roman"/>
              </a:rPr>
              <a:t> </a:t>
            </a:r>
            <a:r>
              <a:rPr lang="en-US" err="1">
                <a:latin typeface="Times New Roman"/>
                <a:cs typeface="Times New Roman"/>
              </a:rPr>
              <a:t>responnya</a:t>
            </a:r>
            <a:r>
              <a:rPr lang="en-US">
                <a:latin typeface="Times New Roman"/>
                <a:cs typeface="Times New Roman"/>
              </a:rPr>
              <a:t> </a:t>
            </a:r>
            <a:r>
              <a:rPr lang="en-US" err="1">
                <a:latin typeface="Times New Roman"/>
                <a:cs typeface="Times New Roman"/>
              </a:rPr>
              <a:t>merupakan</a:t>
            </a:r>
            <a:r>
              <a:rPr lang="en-US">
                <a:latin typeface="Times New Roman"/>
                <a:cs typeface="Times New Roman"/>
              </a:rPr>
              <a:t> </a:t>
            </a:r>
            <a:r>
              <a:rPr lang="en-US" err="1">
                <a:latin typeface="Times New Roman"/>
                <a:cs typeface="Times New Roman"/>
              </a:rPr>
              <a:t>kebalikan</a:t>
            </a:r>
            <a:r>
              <a:rPr lang="en-US">
                <a:latin typeface="Times New Roman"/>
                <a:cs typeface="Times New Roman"/>
              </a:rPr>
              <a:t> </a:t>
            </a:r>
            <a:r>
              <a:rPr lang="en-US" err="1">
                <a:latin typeface="Times New Roman"/>
                <a:cs typeface="Times New Roman"/>
              </a:rPr>
              <a:t>dari</a:t>
            </a:r>
            <a:r>
              <a:rPr lang="en-US">
                <a:latin typeface="Times New Roman"/>
                <a:cs typeface="Times New Roman"/>
              </a:rPr>
              <a:t> </a:t>
            </a:r>
            <a:r>
              <a:rPr lang="en-US" err="1">
                <a:latin typeface="Times New Roman"/>
                <a:cs typeface="Times New Roman"/>
              </a:rPr>
              <a:t>respon</a:t>
            </a:r>
            <a:r>
              <a:rPr lang="en-US">
                <a:latin typeface="Times New Roman"/>
                <a:cs typeface="Times New Roman"/>
              </a:rPr>
              <a:t> plant. </a:t>
            </a:r>
            <a:r>
              <a:rPr lang="en-US" err="1">
                <a:latin typeface="Times New Roman"/>
                <a:cs typeface="Times New Roman"/>
              </a:rPr>
              <a:t>Persamaan</a:t>
            </a:r>
            <a:r>
              <a:rPr lang="en-US">
                <a:latin typeface="Times New Roman"/>
                <a:cs typeface="Times New Roman"/>
              </a:rPr>
              <a:t> </a:t>
            </a:r>
            <a:r>
              <a:rPr lang="en-US" err="1">
                <a:latin typeface="Times New Roman"/>
                <a:cs typeface="Times New Roman"/>
              </a:rPr>
              <a:t>sistem</a:t>
            </a:r>
            <a:r>
              <a:rPr lang="en-US">
                <a:latin typeface="Times New Roman"/>
                <a:cs typeface="Times New Roman"/>
              </a:rPr>
              <a:t> </a:t>
            </a:r>
            <a:r>
              <a:rPr lang="en-US" err="1">
                <a:latin typeface="Times New Roman"/>
                <a:cs typeface="Times New Roman"/>
              </a:rPr>
              <a:t>kendali</a:t>
            </a:r>
            <a:r>
              <a:rPr lang="en-US">
                <a:latin typeface="Times New Roman"/>
                <a:cs typeface="Times New Roman"/>
              </a:rPr>
              <a:t> inverse </a:t>
            </a:r>
            <a:r>
              <a:rPr lang="en-US" err="1">
                <a:latin typeface="Times New Roman"/>
                <a:cs typeface="Times New Roman"/>
              </a:rPr>
              <a:t>adalah</a:t>
            </a:r>
            <a:r>
              <a:rPr lang="en-US">
                <a:latin typeface="Times New Roman"/>
                <a:cs typeface="Times New Roman"/>
              </a:rPr>
              <a:t> </a:t>
            </a:r>
            <a:r>
              <a:rPr lang="en-US" err="1">
                <a:latin typeface="Times New Roman"/>
                <a:cs typeface="Times New Roman"/>
              </a:rPr>
              <a:t>sebagai</a:t>
            </a:r>
            <a:r>
              <a:rPr lang="en-US">
                <a:latin typeface="Times New Roman"/>
                <a:cs typeface="Times New Roman"/>
              </a:rPr>
              <a:t> </a:t>
            </a:r>
            <a:r>
              <a:rPr lang="en-US" err="1">
                <a:latin typeface="Times New Roman"/>
                <a:cs typeface="Times New Roman"/>
              </a:rPr>
              <a:t>berikut</a:t>
            </a:r>
            <a:endParaRPr lang="en-US">
              <a:latin typeface="Times New Roman"/>
              <a:cs typeface="Times New Roman"/>
            </a:endParaRPr>
          </a:p>
        </p:txBody>
      </p:sp>
    </p:spTree>
    <p:extLst>
      <p:ext uri="{BB962C8B-B14F-4D97-AF65-F5344CB8AC3E}">
        <p14:creationId xmlns:p14="http://schemas.microsoft.com/office/powerpoint/2010/main" val="3538820552"/>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954732" cy="4351338"/>
          </a:xfrm>
        </p:spPr>
        <p:txBody>
          <a:bodyPr vert="horz" lIns="91440" tIns="45720" rIns="91440" bIns="45720" rtlCol="0" anchor="t">
            <a:normAutofit/>
          </a:bodyPr>
          <a:lstStyle/>
          <a:p>
            <a:pPr marL="0" indent="0" algn="just">
              <a:lnSpc>
                <a:spcPct val="150000"/>
              </a:lnSpc>
              <a:spcBef>
                <a:spcPts val="0"/>
              </a:spcBef>
              <a:buNone/>
            </a:pPr>
            <a:r>
              <a:rPr lang="en-US" sz="1800">
                <a:latin typeface="Times New Roman"/>
                <a:cs typeface="Times New Roman"/>
              </a:rPr>
              <a:t>Direct Inverse Control (DIC), pada </a:t>
            </a:r>
            <a:r>
              <a:rPr lang="en-US" sz="1800" err="1">
                <a:latin typeface="Times New Roman"/>
                <a:cs typeface="Times New Roman"/>
              </a:rPr>
              <a:t>dasarnya</a:t>
            </a:r>
            <a:r>
              <a:rPr lang="en-US" sz="1800">
                <a:latin typeface="Times New Roman"/>
                <a:cs typeface="Times New Roman"/>
              </a:rPr>
              <a:t> </a:t>
            </a:r>
            <a:r>
              <a:rPr lang="en-US" sz="1800" err="1">
                <a:latin typeface="Times New Roman"/>
                <a:cs typeface="Times New Roman"/>
              </a:rPr>
              <a:t>merupakan</a:t>
            </a:r>
            <a:r>
              <a:rPr lang="en-US" sz="1800">
                <a:latin typeface="Times New Roman"/>
                <a:cs typeface="Times New Roman"/>
              </a:rPr>
              <a:t> </a:t>
            </a:r>
            <a:r>
              <a:rPr lang="en-US" sz="1800" err="1">
                <a:latin typeface="Times New Roman"/>
                <a:cs typeface="Times New Roman"/>
              </a:rPr>
              <a:t>gabungan</a:t>
            </a:r>
            <a:r>
              <a:rPr lang="en-US" sz="1800">
                <a:latin typeface="Times New Roman"/>
                <a:cs typeface="Times New Roman"/>
              </a:rPr>
              <a:t> </a:t>
            </a:r>
            <a:r>
              <a:rPr lang="en-US" sz="1800" err="1">
                <a:latin typeface="Times New Roman"/>
                <a:cs typeface="Times New Roman"/>
              </a:rPr>
              <a:t>dari</a:t>
            </a:r>
            <a:r>
              <a:rPr lang="en-US" sz="1800">
                <a:latin typeface="Times New Roman"/>
                <a:cs typeface="Times New Roman"/>
              </a:rPr>
              <a:t> </a:t>
            </a:r>
            <a:r>
              <a:rPr lang="en-US" sz="1800" err="1">
                <a:latin typeface="Times New Roman"/>
                <a:cs typeface="Times New Roman"/>
              </a:rPr>
              <a:t>sistem</a:t>
            </a:r>
            <a:r>
              <a:rPr lang="en-US" sz="1800">
                <a:latin typeface="Times New Roman"/>
                <a:cs typeface="Times New Roman"/>
              </a:rPr>
              <a:t> </a:t>
            </a:r>
            <a:r>
              <a:rPr lang="en-US" sz="1800" err="1">
                <a:latin typeface="Times New Roman"/>
                <a:cs typeface="Times New Roman"/>
              </a:rPr>
              <a:t>kendali</a:t>
            </a:r>
            <a:r>
              <a:rPr lang="en-US" sz="1800">
                <a:latin typeface="Times New Roman"/>
                <a:cs typeface="Times New Roman"/>
              </a:rPr>
              <a:t> inverse </a:t>
            </a:r>
            <a:r>
              <a:rPr lang="en-US" sz="1800" err="1">
                <a:latin typeface="Times New Roman"/>
                <a:cs typeface="Times New Roman"/>
              </a:rPr>
              <a:t>dengan</a:t>
            </a:r>
            <a:r>
              <a:rPr lang="en-US" sz="1800">
                <a:latin typeface="Times New Roman"/>
                <a:cs typeface="Times New Roman"/>
              </a:rPr>
              <a:t> </a:t>
            </a:r>
            <a:r>
              <a:rPr lang="en-US" sz="1800" err="1">
                <a:ea typeface="+mn-lt"/>
                <a:cs typeface="+mn-lt"/>
              </a:rPr>
              <a:t>sistem</a:t>
            </a:r>
            <a:r>
              <a:rPr lang="en-US" sz="1800">
                <a:ea typeface="+mn-lt"/>
                <a:cs typeface="+mn-lt"/>
              </a:rPr>
              <a:t> </a:t>
            </a:r>
            <a:r>
              <a:rPr lang="en-US" sz="1800" err="1">
                <a:ea typeface="+mn-lt"/>
                <a:cs typeface="+mn-lt"/>
              </a:rPr>
              <a:t>identifikasi</a:t>
            </a:r>
            <a:r>
              <a:rPr lang="en-US" sz="1800">
                <a:latin typeface="Times New Roman"/>
                <a:cs typeface="Times New Roman"/>
              </a:rPr>
              <a:t>. DIC </a:t>
            </a:r>
            <a:r>
              <a:rPr lang="en-US" sz="1800" err="1">
                <a:latin typeface="Times New Roman"/>
                <a:cs typeface="Times New Roman"/>
              </a:rPr>
              <a:t>merupakan</a:t>
            </a:r>
            <a:r>
              <a:rPr lang="en-US" sz="1800">
                <a:latin typeface="Times New Roman"/>
                <a:cs typeface="Times New Roman"/>
              </a:rPr>
              <a:t> </a:t>
            </a:r>
            <a:r>
              <a:rPr lang="en-US" sz="1800" err="1">
                <a:latin typeface="Times New Roman"/>
                <a:cs typeface="Times New Roman"/>
              </a:rPr>
              <a:t>metode</a:t>
            </a:r>
            <a:r>
              <a:rPr lang="en-US" sz="1800">
                <a:latin typeface="Times New Roman"/>
                <a:cs typeface="Times New Roman"/>
              </a:rPr>
              <a:t> </a:t>
            </a:r>
            <a:r>
              <a:rPr lang="en-US" sz="1800" err="1">
                <a:latin typeface="Times New Roman"/>
                <a:cs typeface="Times New Roman"/>
              </a:rPr>
              <a:t>pengendalian</a:t>
            </a:r>
            <a:r>
              <a:rPr lang="en-US" sz="1800">
                <a:latin typeface="Times New Roman"/>
                <a:cs typeface="Times New Roman"/>
              </a:rPr>
              <a:t> </a:t>
            </a:r>
            <a:r>
              <a:rPr lang="en-US" sz="1800" err="1">
                <a:latin typeface="Times New Roman"/>
                <a:cs typeface="Times New Roman"/>
              </a:rPr>
              <a:t>sistem</a:t>
            </a:r>
            <a:r>
              <a:rPr lang="en-US" sz="1800">
                <a:latin typeface="Times New Roman"/>
                <a:cs typeface="Times New Roman"/>
              </a:rPr>
              <a:t> </a:t>
            </a:r>
            <a:r>
              <a:rPr lang="en-US" sz="1800" err="1">
                <a:latin typeface="Times New Roman"/>
                <a:cs typeface="Times New Roman"/>
              </a:rPr>
              <a:t>sederhana</a:t>
            </a:r>
            <a:r>
              <a:rPr lang="en-US" sz="1800">
                <a:latin typeface="Times New Roman"/>
                <a:cs typeface="Times New Roman"/>
              </a:rPr>
              <a:t> yang </a:t>
            </a:r>
            <a:r>
              <a:rPr lang="en-US" sz="1800" err="1">
                <a:latin typeface="Times New Roman"/>
                <a:cs typeface="Times New Roman"/>
              </a:rPr>
              <a:t>dapat</a:t>
            </a:r>
            <a:r>
              <a:rPr lang="en-US" sz="1800">
                <a:latin typeface="Times New Roman"/>
                <a:cs typeface="Times New Roman"/>
              </a:rPr>
              <a:t> </a:t>
            </a:r>
            <a:r>
              <a:rPr lang="en-US" sz="1800" err="1">
                <a:latin typeface="Times New Roman"/>
                <a:cs typeface="Times New Roman"/>
              </a:rPr>
              <a:t>mengendalikan</a:t>
            </a:r>
            <a:r>
              <a:rPr lang="en-US" sz="1800">
                <a:latin typeface="Times New Roman"/>
                <a:cs typeface="Times New Roman"/>
              </a:rPr>
              <a:t> </a:t>
            </a:r>
            <a:r>
              <a:rPr lang="en-US" sz="1800" err="1">
                <a:latin typeface="Times New Roman"/>
                <a:cs typeface="Times New Roman"/>
              </a:rPr>
              <a:t>sistem</a:t>
            </a:r>
            <a:r>
              <a:rPr lang="en-US" sz="1800">
                <a:latin typeface="Times New Roman"/>
                <a:cs typeface="Times New Roman"/>
              </a:rPr>
              <a:t> non-linear </a:t>
            </a:r>
            <a:r>
              <a:rPr lang="en-US" sz="1800" err="1">
                <a:latin typeface="Times New Roman"/>
                <a:cs typeface="Times New Roman"/>
              </a:rPr>
              <a:t>dengan</a:t>
            </a:r>
            <a:r>
              <a:rPr lang="en-US" sz="1800">
                <a:latin typeface="Times New Roman"/>
                <a:cs typeface="Times New Roman"/>
              </a:rPr>
              <a:t> </a:t>
            </a:r>
            <a:r>
              <a:rPr lang="en-US" sz="1800" err="1">
                <a:latin typeface="Times New Roman"/>
                <a:cs typeface="Times New Roman"/>
              </a:rPr>
              <a:t>memanfaatkan</a:t>
            </a:r>
            <a:r>
              <a:rPr lang="en-US" sz="1800">
                <a:latin typeface="Times New Roman"/>
                <a:cs typeface="Times New Roman"/>
              </a:rPr>
              <a:t> ANN agar </a:t>
            </a:r>
            <a:r>
              <a:rPr lang="en-US" sz="1800" err="1">
                <a:latin typeface="Times New Roman"/>
                <a:cs typeface="Times New Roman"/>
              </a:rPr>
              <a:t>sistem</a:t>
            </a:r>
            <a:r>
              <a:rPr lang="en-US" sz="1800">
                <a:latin typeface="Times New Roman"/>
                <a:cs typeface="Times New Roman"/>
              </a:rPr>
              <a:t> </a:t>
            </a:r>
            <a:r>
              <a:rPr lang="en-US" sz="1800" err="1">
                <a:latin typeface="Times New Roman"/>
                <a:cs typeface="Times New Roman"/>
              </a:rPr>
              <a:t>dapat</a:t>
            </a:r>
            <a:r>
              <a:rPr lang="en-US" sz="1800">
                <a:latin typeface="Times New Roman"/>
                <a:cs typeface="Times New Roman"/>
              </a:rPr>
              <a:t> </a:t>
            </a:r>
            <a:r>
              <a:rPr lang="en-US" sz="1800" err="1">
                <a:latin typeface="Times New Roman"/>
                <a:cs typeface="Times New Roman"/>
              </a:rPr>
              <a:t>beradaptasi</a:t>
            </a:r>
            <a:r>
              <a:rPr lang="en-US" sz="1800">
                <a:latin typeface="Times New Roman"/>
                <a:cs typeface="Times New Roman"/>
              </a:rPr>
              <a:t> </a:t>
            </a:r>
            <a:r>
              <a:rPr lang="en-US" sz="1800" err="1">
                <a:latin typeface="Times New Roman"/>
                <a:cs typeface="Times New Roman"/>
              </a:rPr>
              <a:t>sesuai</a:t>
            </a:r>
            <a:r>
              <a:rPr lang="en-US" sz="1800">
                <a:latin typeface="Times New Roman"/>
                <a:cs typeface="Times New Roman"/>
              </a:rPr>
              <a:t> </a:t>
            </a:r>
            <a:r>
              <a:rPr lang="en-US" sz="1800" err="1">
                <a:latin typeface="Times New Roman"/>
                <a:cs typeface="Times New Roman"/>
              </a:rPr>
              <a:t>dengan</a:t>
            </a:r>
            <a:r>
              <a:rPr lang="en-US" sz="1800">
                <a:latin typeface="Times New Roman"/>
                <a:cs typeface="Times New Roman"/>
              </a:rPr>
              <a:t> </a:t>
            </a:r>
            <a:r>
              <a:rPr lang="en-US" sz="1800" err="1">
                <a:latin typeface="Times New Roman"/>
                <a:cs typeface="Times New Roman"/>
              </a:rPr>
              <a:t>perubahan</a:t>
            </a:r>
            <a:r>
              <a:rPr lang="en-US" sz="1800">
                <a:latin typeface="Times New Roman"/>
                <a:cs typeface="Times New Roman"/>
              </a:rPr>
              <a:t> </a:t>
            </a:r>
            <a:r>
              <a:rPr lang="en-US" sz="1800" err="1">
                <a:latin typeface="Times New Roman"/>
                <a:cs typeface="Times New Roman"/>
              </a:rPr>
              <a:t>dinamika</a:t>
            </a:r>
            <a:r>
              <a:rPr lang="en-US" sz="1800">
                <a:latin typeface="Times New Roman"/>
                <a:cs typeface="Times New Roman"/>
              </a:rPr>
              <a:t> </a:t>
            </a:r>
            <a:r>
              <a:rPr lang="en-US" sz="1800" err="1">
                <a:latin typeface="Times New Roman"/>
                <a:cs typeface="Times New Roman"/>
              </a:rPr>
              <a:t>sistem</a:t>
            </a:r>
            <a:r>
              <a:rPr lang="en-US" sz="1800">
                <a:latin typeface="Times New Roman"/>
                <a:cs typeface="Times New Roman"/>
              </a:rPr>
              <a:t>.</a:t>
            </a:r>
            <a:endParaRPr lang="en-US"/>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 – DIRECT INVERSE CONTROL</a:t>
            </a:r>
            <a:endParaRPr lang="id-ID" b="1">
              <a:latin typeface="+mn-lt"/>
            </a:endParaRPr>
          </a:p>
        </p:txBody>
      </p:sp>
      <p:pic>
        <p:nvPicPr>
          <p:cNvPr id="2" name="Picture 3" descr="Diagram, schematic&#10;&#10;Description automatically generated">
            <a:extLst>
              <a:ext uri="{FF2B5EF4-FFF2-40B4-BE49-F238E27FC236}">
                <a16:creationId xmlns:a16="http://schemas.microsoft.com/office/drawing/2014/main" id="{5E2296EE-0C20-489A-8A16-7F92DDEE4A30}"/>
              </a:ext>
            </a:extLst>
          </p:cNvPr>
          <p:cNvPicPr>
            <a:picLocks noChangeAspect="1"/>
          </p:cNvPicPr>
          <p:nvPr/>
        </p:nvPicPr>
        <p:blipFill>
          <a:blip r:embed="rId2"/>
          <a:stretch>
            <a:fillRect/>
          </a:stretch>
        </p:blipFill>
        <p:spPr>
          <a:xfrm>
            <a:off x="2986668" y="3721313"/>
            <a:ext cx="6218663" cy="2221762"/>
          </a:xfrm>
          <a:prstGeom prst="rect">
            <a:avLst/>
          </a:prstGeom>
        </p:spPr>
      </p:pic>
    </p:spTree>
    <p:extLst>
      <p:ext uri="{BB962C8B-B14F-4D97-AF65-F5344CB8AC3E}">
        <p14:creationId xmlns:p14="http://schemas.microsoft.com/office/powerpoint/2010/main" val="1066991144"/>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969-D549-4868-9AD8-FD729D950D7F}"/>
              </a:ext>
            </a:extLst>
          </p:cNvPr>
          <p:cNvSpPr>
            <a:spLocks noGrp="1"/>
          </p:cNvSpPr>
          <p:nvPr>
            <p:ph type="title"/>
          </p:nvPr>
        </p:nvSpPr>
        <p:spPr>
          <a:xfrm>
            <a:off x="838200" y="586507"/>
            <a:ext cx="9163639" cy="1325563"/>
          </a:xfrm>
        </p:spPr>
        <p:txBody>
          <a:bodyPr>
            <a:normAutofit/>
          </a:bodyPr>
          <a:lstStyle/>
          <a:p>
            <a:r>
              <a:rPr lang="en-US" sz="4000" b="1">
                <a:latin typeface="+mn-lt"/>
              </a:rPr>
              <a:t>LANGKAH KERJA</a:t>
            </a:r>
            <a:br>
              <a:rPr lang="en-US" sz="4000" b="1">
                <a:latin typeface="+mn-lt"/>
              </a:rPr>
            </a:br>
            <a:r>
              <a:rPr lang="en-US" sz="4000" b="1">
                <a:latin typeface="+mn-lt"/>
              </a:rPr>
              <a:t>DIC</a:t>
            </a:r>
            <a:r>
              <a:rPr lang="en-US" sz="4000" b="1"/>
              <a:t> </a:t>
            </a:r>
            <a:r>
              <a:rPr lang="en-US" sz="4000" b="1">
                <a:latin typeface="+mn-lt"/>
              </a:rPr>
              <a:t>NEURAL NETWORK</a:t>
            </a:r>
            <a:endParaRPr lang="id-ID" sz="4000" b="1">
              <a:latin typeface="+mn-lt"/>
            </a:endParaRPr>
          </a:p>
        </p:txBody>
      </p:sp>
      <p:sp>
        <p:nvSpPr>
          <p:cNvPr id="3" name="Content Placeholder 2">
            <a:extLst>
              <a:ext uri="{FF2B5EF4-FFF2-40B4-BE49-F238E27FC236}">
                <a16:creationId xmlns:a16="http://schemas.microsoft.com/office/drawing/2014/main" id="{4869AD0C-768A-4D18-9F2D-F0FAA5DF1405}"/>
              </a:ext>
            </a:extLst>
          </p:cNvPr>
          <p:cNvSpPr>
            <a:spLocks noGrp="1"/>
          </p:cNvSpPr>
          <p:nvPr>
            <p:ph idx="1"/>
          </p:nvPr>
        </p:nvSpPr>
        <p:spPr>
          <a:xfrm>
            <a:off x="838199" y="2097912"/>
            <a:ext cx="10549379" cy="4351338"/>
          </a:xfrm>
        </p:spPr>
        <p:txBody>
          <a:bodyPr numCol="1">
            <a:normAutofit/>
          </a:bodyPr>
          <a:lstStyle/>
          <a:p>
            <a:pPr marL="514350" indent="-514350">
              <a:buFont typeface="+mj-lt"/>
              <a:buAutoNum type="arabicPeriod"/>
            </a:pPr>
            <a:r>
              <a:rPr lang="en-US" sz="4000" err="1">
                <a:latin typeface="Times New Roman" panose="02020603050405020304" pitchFamily="18" charset="0"/>
                <a:cs typeface="Times New Roman" panose="02020603050405020304" pitchFamily="18" charset="0"/>
              </a:rPr>
              <a:t>Pembuatan</a:t>
            </a:r>
            <a:r>
              <a:rPr lang="en-US" sz="4000">
                <a:latin typeface="Times New Roman" panose="02020603050405020304" pitchFamily="18" charset="0"/>
                <a:cs typeface="Times New Roman" panose="02020603050405020304" pitchFamily="18" charset="0"/>
              </a:rPr>
              <a:t> Dataset/Database</a:t>
            </a:r>
          </a:p>
          <a:p>
            <a:pPr marL="514350" indent="-514350">
              <a:buFont typeface="+mj-lt"/>
              <a:buAutoNum type="arabicPeriod"/>
            </a:pPr>
            <a:r>
              <a:rPr lang="en-US" sz="4000" err="1">
                <a:latin typeface="Times New Roman" panose="02020603050405020304" pitchFamily="18" charset="0"/>
                <a:cs typeface="Times New Roman" panose="02020603050405020304" pitchFamily="18" charset="0"/>
              </a:rPr>
              <a:t>Melakukan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Identifikasi</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Sistem</a:t>
            </a:r>
            <a:endParaRPr lang="en-US" sz="40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4000" err="1">
                <a:latin typeface="Times New Roman" panose="02020603050405020304" pitchFamily="18" charset="0"/>
                <a:cs typeface="Times New Roman" panose="02020603050405020304" pitchFamily="18" charset="0"/>
              </a:rPr>
              <a:t>Melakukan</a:t>
            </a:r>
            <a:r>
              <a:rPr lang="en-US" sz="4000">
                <a:latin typeface="Times New Roman" panose="02020603050405020304" pitchFamily="18" charset="0"/>
                <a:cs typeface="Times New Roman" panose="02020603050405020304" pitchFamily="18" charset="0"/>
              </a:rPr>
              <a:t> Desain </a:t>
            </a:r>
            <a:r>
              <a:rPr lang="en-US" sz="4000" err="1">
                <a:latin typeface="Times New Roman" panose="02020603050405020304" pitchFamily="18" charset="0"/>
                <a:cs typeface="Times New Roman" panose="02020603050405020304" pitchFamily="18" charset="0"/>
              </a:rPr>
              <a:t>Pengendali</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Inversi</a:t>
            </a:r>
            <a:endParaRPr lang="en-US" sz="40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4000" err="1">
                <a:latin typeface="Times New Roman" panose="02020603050405020304" pitchFamily="18" charset="0"/>
                <a:cs typeface="Times New Roman" panose="02020603050405020304" pitchFamily="18" charset="0"/>
              </a:rPr>
              <a:t>Melakukan</a:t>
            </a:r>
            <a:r>
              <a:rPr lang="en-US" sz="4000">
                <a:latin typeface="Times New Roman" panose="02020603050405020304" pitchFamily="18" charset="0"/>
                <a:cs typeface="Times New Roman" panose="02020603050405020304" pitchFamily="18" charset="0"/>
              </a:rPr>
              <a:t> </a:t>
            </a:r>
            <a:r>
              <a:rPr lang="en-US" sz="4000" i="1">
                <a:latin typeface="Times New Roman" panose="02020603050405020304" pitchFamily="18" charset="0"/>
                <a:cs typeface="Times New Roman" panose="02020603050405020304" pitchFamily="18" charset="0"/>
              </a:rPr>
              <a:t>Direct Inverse Control</a:t>
            </a:r>
            <a:endParaRPr lang="id-ID" sz="4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987644"/>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604384" y="817516"/>
            <a:ext cx="10515600" cy="1325563"/>
          </a:xfrm>
        </p:spPr>
        <p:txBody>
          <a:bodyPr/>
          <a:lstStyle/>
          <a:p>
            <a:r>
              <a:rPr lang="en-US" b="1">
                <a:latin typeface="+mn-lt"/>
              </a:rPr>
              <a:t>1.Pembuatan Dataset/Database</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46208" y="1844879"/>
            <a:ext cx="9624461" cy="4351338"/>
          </a:xfrm>
        </p:spPr>
        <p:txBody>
          <a:bodyPr>
            <a:normAutofit/>
          </a:bodyPr>
          <a:lstStyle/>
          <a:p>
            <a:pPr marL="0" indent="0" algn="just">
              <a:buNone/>
            </a:pPr>
            <a:r>
              <a:rPr lang="en-US" sz="2400">
                <a:latin typeface="Times New Roman" panose="02020603050405020304" pitchFamily="18" charset="0"/>
                <a:cs typeface="Times New Roman" panose="02020603050405020304" pitchFamily="18" charset="0"/>
              </a:rPr>
              <a:t>Dataset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membuat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acak</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sebanyak</a:t>
            </a:r>
            <a:r>
              <a:rPr lang="en-US" sz="2400">
                <a:latin typeface="Times New Roman" panose="02020603050405020304" pitchFamily="18" charset="0"/>
                <a:cs typeface="Times New Roman" panose="02020603050405020304" pitchFamily="18" charset="0"/>
              </a:rPr>
              <a:t> 3010 data dan </a:t>
            </a:r>
            <a:r>
              <a:rPr lang="en-US" sz="2400" err="1">
                <a:latin typeface="Times New Roman" panose="02020603050405020304" pitchFamily="18" charset="0"/>
                <a:cs typeface="Times New Roman" panose="02020603050405020304" pitchFamily="18" charset="0"/>
              </a:rPr>
              <a:t>kemudian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menghasilkan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pasangan</a:t>
            </a:r>
            <a:r>
              <a:rPr lang="en-US" sz="2400">
                <a:latin typeface="Times New Roman" panose="02020603050405020304" pitchFamily="18" charset="0"/>
                <a:cs typeface="Times New Roman" panose="02020603050405020304" pitchFamily="18" charset="0"/>
              </a:rPr>
              <a:t> data </a:t>
            </a:r>
            <a:r>
              <a:rPr lang="en-US" sz="2400" err="1">
                <a:latin typeface="Times New Roman" panose="02020603050405020304" pitchFamily="18" charset="0"/>
                <a:cs typeface="Times New Roman" panose="02020603050405020304" pitchFamily="18" charset="0"/>
              </a:rPr>
              <a:t>tersebut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memasukkan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masukan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tersebut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kedalam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persamaan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matematika</a:t>
            </a:r>
            <a:r>
              <a:rPr lang="en-US" sz="2400">
                <a:latin typeface="Times New Roman" panose="02020603050405020304" pitchFamily="18" charset="0"/>
                <a:cs typeface="Times New Roman" panose="02020603050405020304" pitchFamily="18" charset="0"/>
              </a:rPr>
              <a:t>.</a:t>
            </a:r>
            <a:endParaRPr lang="id-ID" sz="24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9E31C4-C59C-4322-8D03-A4B58C91DE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59704" y="4436570"/>
            <a:ext cx="6204959" cy="2197802"/>
          </a:xfrm>
          <a:prstGeom prst="rect">
            <a:avLst/>
          </a:prstGeom>
        </p:spPr>
      </p:pic>
      <p:pic>
        <p:nvPicPr>
          <p:cNvPr id="5" name="Picture 4">
            <a:extLst>
              <a:ext uri="{FF2B5EF4-FFF2-40B4-BE49-F238E27FC236}">
                <a16:creationId xmlns:a16="http://schemas.microsoft.com/office/drawing/2014/main" id="{8DDAA2D9-AA6E-449C-9FC6-DAACC7884923}"/>
              </a:ext>
            </a:extLst>
          </p:cNvPr>
          <p:cNvPicPr>
            <a:picLocks noChangeAspect="1"/>
          </p:cNvPicPr>
          <p:nvPr/>
        </p:nvPicPr>
        <p:blipFill>
          <a:blip r:embed="rId3"/>
          <a:stretch>
            <a:fillRect/>
          </a:stretch>
        </p:blipFill>
        <p:spPr>
          <a:xfrm>
            <a:off x="2759704" y="3021842"/>
            <a:ext cx="6204959" cy="1172943"/>
          </a:xfrm>
          <a:prstGeom prst="rect">
            <a:avLst/>
          </a:prstGeom>
        </p:spPr>
      </p:pic>
    </p:spTree>
    <p:extLst>
      <p:ext uri="{BB962C8B-B14F-4D97-AF65-F5344CB8AC3E}">
        <p14:creationId xmlns:p14="http://schemas.microsoft.com/office/powerpoint/2010/main" val="3590299120"/>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595495" y="809631"/>
            <a:ext cx="10515600" cy="1325563"/>
          </a:xfrm>
        </p:spPr>
        <p:txBody>
          <a:bodyPr/>
          <a:lstStyle/>
          <a:p>
            <a:r>
              <a:rPr lang="en-US" b="1">
                <a:latin typeface="+mn-lt"/>
              </a:rPr>
              <a:t>2</a:t>
            </a:r>
            <a:r>
              <a:rPr lang="id-ID" b="1">
                <a:latin typeface="+mn-lt"/>
              </a:rPr>
              <a:t>. </a:t>
            </a:r>
            <a:r>
              <a:rPr lang="en-US" b="1">
                <a:latin typeface="+mn-lt"/>
              </a:rPr>
              <a:t>Melakukan Identifikasi Sistem</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38050" y="1710988"/>
            <a:ext cx="10136407" cy="1871198"/>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Identifikasi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Sistem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cara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memasukkan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pasangan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dataset </a:t>
            </a:r>
            <a:r>
              <a:rPr lang="en-US" sz="2400" err="1">
                <a:latin typeface="Times New Roman" panose="02020603050405020304" pitchFamily="18" charset="0"/>
                <a:cs typeface="Times New Roman" panose="02020603050405020304" pitchFamily="18" charset="0"/>
              </a:rPr>
              <a:t>kedalam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sebuah</a:t>
            </a:r>
            <a:r>
              <a:rPr lang="en-US" sz="2400">
                <a:latin typeface="Times New Roman" panose="02020603050405020304" pitchFamily="18" charset="0"/>
                <a:cs typeface="Times New Roman" panose="02020603050405020304" pitchFamily="18" charset="0"/>
              </a:rPr>
              <a:t> model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syaraf</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tiruan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Bobot</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bobot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diatur</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sedemikian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rupa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menggunakan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metode</a:t>
            </a:r>
            <a:r>
              <a:rPr lang="en-US" sz="2400">
                <a:latin typeface="Times New Roman" panose="02020603050405020304" pitchFamily="18" charset="0"/>
                <a:cs typeface="Times New Roman" panose="02020603050405020304" pitchFamily="18" charset="0"/>
              </a:rPr>
              <a:t> backpropagation agar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menghasilkan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luaran</a:t>
            </a:r>
            <a:r>
              <a:rPr lang="en-US" sz="2400">
                <a:latin typeface="Times New Roman" panose="02020603050405020304" pitchFamily="18" charset="0"/>
                <a:cs typeface="Times New Roman" panose="02020603050405020304" pitchFamily="18" charset="0"/>
              </a:rPr>
              <a:t> yang </a:t>
            </a:r>
            <a:r>
              <a:rPr lang="en-US" sz="2400" err="1">
                <a:latin typeface="Times New Roman" panose="02020603050405020304" pitchFamily="18" charset="0"/>
                <a:cs typeface="Times New Roman" panose="02020603050405020304" pitchFamily="18" charset="0"/>
              </a:rPr>
              <a:t>sama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sistem</a:t>
            </a:r>
            <a:r>
              <a:rPr lang="en-US" sz="2400">
                <a:latin typeface="Times New Roman" panose="02020603050405020304" pitchFamily="18" charset="0"/>
                <a:cs typeface="Times New Roman" panose="02020603050405020304" pitchFamily="18" charset="0"/>
              </a:rPr>
              <a:t>.</a:t>
            </a:r>
            <a:endParaRPr lang="en-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350475"/>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595495" y="809631"/>
            <a:ext cx="10515600" cy="1325563"/>
          </a:xfrm>
        </p:spPr>
        <p:txBody>
          <a:bodyPr/>
          <a:lstStyle/>
          <a:p>
            <a:r>
              <a:rPr lang="en-US" b="1">
                <a:latin typeface="+mn-lt"/>
              </a:rPr>
              <a:t>2</a:t>
            </a:r>
            <a:r>
              <a:rPr lang="id-ID" b="1">
                <a:latin typeface="+mn-lt"/>
              </a:rPr>
              <a:t>. </a:t>
            </a:r>
            <a:r>
              <a:rPr lang="en-US" b="1">
                <a:latin typeface="+mn-lt"/>
              </a:rPr>
              <a:t>Melakukan Identifikasi Sistem</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1138050" y="1710988"/>
            <a:ext cx="10136407" cy="1871198"/>
          </a:xfrm>
        </p:spPr>
        <p:txBody>
          <a:bodyPr>
            <a:normAutofit/>
          </a:bodyPr>
          <a:lstStyle/>
          <a:p>
            <a:pPr marL="0" indent="0" algn="just">
              <a:buNone/>
            </a:pPr>
            <a:r>
              <a:rPr lang="en-US" sz="2400" err="1">
                <a:latin typeface="Times New Roman" panose="02020603050405020304" pitchFamily="18" charset="0"/>
                <a:cs typeface="Times New Roman" panose="02020603050405020304" pitchFamily="18" charset="0"/>
              </a:rPr>
              <a:t>Identifikasi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Sistem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dilakukan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cara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memasukkan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pasangan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dari</a:t>
            </a:r>
            <a:r>
              <a:rPr lang="en-US" sz="2400">
                <a:latin typeface="Times New Roman" panose="02020603050405020304" pitchFamily="18" charset="0"/>
                <a:cs typeface="Times New Roman" panose="02020603050405020304" pitchFamily="18" charset="0"/>
              </a:rPr>
              <a:t> dataset </a:t>
            </a:r>
            <a:r>
              <a:rPr lang="en-US" sz="2400" err="1">
                <a:latin typeface="Times New Roman" panose="02020603050405020304" pitchFamily="18" charset="0"/>
                <a:cs typeface="Times New Roman" panose="02020603050405020304" pitchFamily="18" charset="0"/>
              </a:rPr>
              <a:t>kedalam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sebuah</a:t>
            </a:r>
            <a:r>
              <a:rPr lang="en-US" sz="2400">
                <a:latin typeface="Times New Roman" panose="02020603050405020304" pitchFamily="18" charset="0"/>
                <a:cs typeface="Times New Roman" panose="02020603050405020304" pitchFamily="18" charset="0"/>
              </a:rPr>
              <a:t> model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syaraf</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tiruan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Bobot</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bobot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diatur</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sedemikian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rupa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menggunakan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metode</a:t>
            </a:r>
            <a:r>
              <a:rPr lang="en-US" sz="2400">
                <a:latin typeface="Times New Roman" panose="02020603050405020304" pitchFamily="18" charset="0"/>
                <a:cs typeface="Times New Roman" panose="02020603050405020304" pitchFamily="18" charset="0"/>
              </a:rPr>
              <a:t> backpropagation agar </a:t>
            </a:r>
            <a:r>
              <a:rPr lang="en-US" sz="2400" err="1">
                <a:latin typeface="Times New Roman" panose="02020603050405020304" pitchFamily="18" charset="0"/>
                <a:cs typeface="Times New Roman" panose="02020603050405020304" pitchFamily="18" charset="0"/>
              </a:rPr>
              <a:t>jaringan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menghasilkan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luaran</a:t>
            </a:r>
            <a:r>
              <a:rPr lang="en-US" sz="2400">
                <a:latin typeface="Times New Roman" panose="02020603050405020304" pitchFamily="18" charset="0"/>
                <a:cs typeface="Times New Roman" panose="02020603050405020304" pitchFamily="18" charset="0"/>
              </a:rPr>
              <a:t> yang </a:t>
            </a:r>
            <a:r>
              <a:rPr lang="en-US" sz="2400" err="1">
                <a:latin typeface="Times New Roman" panose="02020603050405020304" pitchFamily="18" charset="0"/>
                <a:cs typeface="Times New Roman" panose="02020603050405020304" pitchFamily="18" charset="0"/>
              </a:rPr>
              <a:t>sama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dengan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sistem</a:t>
            </a:r>
            <a:r>
              <a:rPr lang="en-US" sz="2400">
                <a:latin typeface="Times New Roman" panose="02020603050405020304" pitchFamily="18" charset="0"/>
                <a:cs typeface="Times New Roman" panose="02020603050405020304" pitchFamily="18" charset="0"/>
              </a:rPr>
              <a:t>.</a:t>
            </a:r>
            <a:endParaRPr lang="en-ID"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238C3AE-DF2B-4285-BE6F-661BD95A0E57}"/>
              </a:ext>
            </a:extLst>
          </p:cNvPr>
          <p:cNvPicPr>
            <a:picLocks noChangeAspect="1"/>
          </p:cNvPicPr>
          <p:nvPr/>
        </p:nvPicPr>
        <p:blipFill>
          <a:blip r:embed="rId2"/>
          <a:stretch>
            <a:fillRect/>
          </a:stretch>
        </p:blipFill>
        <p:spPr>
          <a:xfrm>
            <a:off x="2663740" y="3658386"/>
            <a:ext cx="6864520" cy="2389983"/>
          </a:xfrm>
          <a:prstGeom prst="rect">
            <a:avLst/>
          </a:prstGeom>
        </p:spPr>
      </p:pic>
    </p:spTree>
    <p:extLst>
      <p:ext uri="{BB962C8B-B14F-4D97-AF65-F5344CB8AC3E}">
        <p14:creationId xmlns:p14="http://schemas.microsoft.com/office/powerpoint/2010/main" val="3838670838"/>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92CCD-2145-4426-80AC-3A686342DDD0}"/>
              </a:ext>
            </a:extLst>
          </p:cNvPr>
          <p:cNvPicPr>
            <a:picLocks noChangeAspect="1"/>
          </p:cNvPicPr>
          <p:nvPr/>
        </p:nvPicPr>
        <p:blipFill>
          <a:blip r:embed="rId2"/>
          <a:stretch>
            <a:fillRect/>
          </a:stretch>
        </p:blipFill>
        <p:spPr>
          <a:xfrm>
            <a:off x="1181056" y="827774"/>
            <a:ext cx="9419211" cy="5202451"/>
          </a:xfrm>
          <a:prstGeom prst="rect">
            <a:avLst/>
          </a:prstGeom>
        </p:spPr>
      </p:pic>
    </p:spTree>
    <p:extLst>
      <p:ext uri="{BB962C8B-B14F-4D97-AF65-F5344CB8AC3E}">
        <p14:creationId xmlns:p14="http://schemas.microsoft.com/office/powerpoint/2010/main" val="3838219001"/>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37D1F-2F38-48CF-A819-55478F4D20B9}"/>
              </a:ext>
            </a:extLst>
          </p:cNvPr>
          <p:cNvPicPr>
            <a:picLocks noChangeAspect="1"/>
          </p:cNvPicPr>
          <p:nvPr/>
        </p:nvPicPr>
        <p:blipFill>
          <a:blip r:embed="rId2"/>
          <a:stretch>
            <a:fillRect/>
          </a:stretch>
        </p:blipFill>
        <p:spPr>
          <a:xfrm>
            <a:off x="730658" y="197837"/>
            <a:ext cx="10730683" cy="2736991"/>
          </a:xfrm>
          <a:prstGeom prst="rect">
            <a:avLst/>
          </a:prstGeom>
        </p:spPr>
      </p:pic>
      <p:pic>
        <p:nvPicPr>
          <p:cNvPr id="5" name="Picture 4">
            <a:extLst>
              <a:ext uri="{FF2B5EF4-FFF2-40B4-BE49-F238E27FC236}">
                <a16:creationId xmlns:a16="http://schemas.microsoft.com/office/drawing/2014/main" id="{68E22CEF-967F-4914-8053-4BE325B54EE4}"/>
              </a:ext>
            </a:extLst>
          </p:cNvPr>
          <p:cNvPicPr>
            <a:picLocks noChangeAspect="1"/>
          </p:cNvPicPr>
          <p:nvPr/>
        </p:nvPicPr>
        <p:blipFill>
          <a:blip r:embed="rId3"/>
          <a:stretch>
            <a:fillRect/>
          </a:stretch>
        </p:blipFill>
        <p:spPr>
          <a:xfrm>
            <a:off x="730658" y="3116706"/>
            <a:ext cx="10730682" cy="3333921"/>
          </a:xfrm>
          <a:prstGeom prst="rect">
            <a:avLst/>
          </a:prstGeom>
        </p:spPr>
      </p:pic>
    </p:spTree>
    <p:extLst>
      <p:ext uri="{BB962C8B-B14F-4D97-AF65-F5344CB8AC3E}">
        <p14:creationId xmlns:p14="http://schemas.microsoft.com/office/powerpoint/2010/main" val="2529839249"/>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AA1EE9-FFC8-42CC-8AA3-AFCEDB559231}"/>
              </a:ext>
            </a:extLst>
          </p:cNvPr>
          <p:cNvPicPr>
            <a:picLocks noChangeAspect="1"/>
          </p:cNvPicPr>
          <p:nvPr/>
        </p:nvPicPr>
        <p:blipFill>
          <a:blip r:embed="rId2"/>
          <a:stretch>
            <a:fillRect/>
          </a:stretch>
        </p:blipFill>
        <p:spPr>
          <a:xfrm>
            <a:off x="336363" y="114130"/>
            <a:ext cx="11381504" cy="3314870"/>
          </a:xfrm>
          <a:prstGeom prst="rect">
            <a:avLst/>
          </a:prstGeom>
        </p:spPr>
      </p:pic>
      <p:pic>
        <p:nvPicPr>
          <p:cNvPr id="5" name="Picture 4">
            <a:extLst>
              <a:ext uri="{FF2B5EF4-FFF2-40B4-BE49-F238E27FC236}">
                <a16:creationId xmlns:a16="http://schemas.microsoft.com/office/drawing/2014/main" id="{DF1095B8-1E3A-4AC4-8917-0CB51F589E7C}"/>
              </a:ext>
            </a:extLst>
          </p:cNvPr>
          <p:cNvPicPr>
            <a:picLocks noChangeAspect="1"/>
          </p:cNvPicPr>
          <p:nvPr/>
        </p:nvPicPr>
        <p:blipFill>
          <a:blip r:embed="rId3"/>
          <a:stretch>
            <a:fillRect/>
          </a:stretch>
        </p:blipFill>
        <p:spPr>
          <a:xfrm>
            <a:off x="342603" y="3569692"/>
            <a:ext cx="11375263" cy="3034308"/>
          </a:xfrm>
          <a:prstGeom prst="rect">
            <a:avLst/>
          </a:prstGeom>
        </p:spPr>
      </p:pic>
    </p:spTree>
    <p:extLst>
      <p:ext uri="{BB962C8B-B14F-4D97-AF65-F5344CB8AC3E}">
        <p14:creationId xmlns:p14="http://schemas.microsoft.com/office/powerpoint/2010/main" val="2934110876"/>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34CB-AAE6-4CCA-B160-82E47413D1C4}"/>
              </a:ext>
            </a:extLst>
          </p:cNvPr>
          <p:cNvSpPr>
            <a:spLocks noGrp="1"/>
          </p:cNvSpPr>
          <p:nvPr>
            <p:ph type="title"/>
          </p:nvPr>
        </p:nvSpPr>
        <p:spPr>
          <a:xfrm>
            <a:off x="751572" y="391419"/>
            <a:ext cx="10515600" cy="1325563"/>
          </a:xfrm>
        </p:spPr>
        <p:txBody>
          <a:bodyPr/>
          <a:lstStyle/>
          <a:p>
            <a:r>
              <a:rPr lang="en-US" b="1">
                <a:latin typeface="+mn-lt"/>
              </a:rPr>
              <a:t>LATAR BELAKANG</a:t>
            </a:r>
            <a:endParaRPr lang="id-ID" b="1">
              <a:latin typeface="+mn-lt"/>
            </a:endParaRPr>
          </a:p>
        </p:txBody>
      </p:sp>
      <p:pic>
        <p:nvPicPr>
          <p:cNvPr id="1026" name="Picture 2" descr="PDF] Classical Control Theory: A Course in the Linear Mathematics of  Systems and Control | Semantic Scholar">
            <a:extLst>
              <a:ext uri="{FF2B5EF4-FFF2-40B4-BE49-F238E27FC236}">
                <a16:creationId xmlns:a16="http://schemas.microsoft.com/office/drawing/2014/main" id="{6F28C132-9DB2-4AB4-AFB4-605716B4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10" y="2380603"/>
            <a:ext cx="4687181" cy="15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 control block diagram. | Download Scientific Diagram">
            <a:extLst>
              <a:ext uri="{FF2B5EF4-FFF2-40B4-BE49-F238E27FC236}">
                <a16:creationId xmlns:a16="http://schemas.microsoft.com/office/drawing/2014/main" id="{EFF49A3F-5399-4A12-A11A-BA162FCC8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126" y="2380603"/>
            <a:ext cx="4548664" cy="23300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8046416-6637-4A8E-9C1A-D91BD15EE46C}"/>
              </a:ext>
            </a:extLst>
          </p:cNvPr>
          <p:cNvCxnSpPr>
            <a:cxnSpLocks/>
          </p:cNvCxnSpPr>
          <p:nvPr/>
        </p:nvCxnSpPr>
        <p:spPr>
          <a:xfrm>
            <a:off x="6050003" y="2001135"/>
            <a:ext cx="1" cy="3947060"/>
          </a:xfrm>
          <a:prstGeom prst="line">
            <a:avLst/>
          </a:prstGeom>
          <a:ln w="57150">
            <a:solidFill>
              <a:schemeClr val="tx1"/>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C9AFDD6D-BB91-4BC4-9E22-FCD4BDA8C1FE}"/>
              </a:ext>
            </a:extLst>
          </p:cNvPr>
          <p:cNvSpPr txBox="1"/>
          <p:nvPr/>
        </p:nvSpPr>
        <p:spPr>
          <a:xfrm>
            <a:off x="675070" y="4150563"/>
            <a:ext cx="4793070" cy="1200329"/>
          </a:xfrm>
          <a:prstGeom prst="rect">
            <a:avLst/>
          </a:prstGeom>
          <a:noFill/>
        </p:spPr>
        <p:txBody>
          <a:bodyPr wrap="square">
            <a:spAutoFit/>
          </a:bodyPr>
          <a:lstStyle/>
          <a:p>
            <a:pPr marL="285750" indent="-285750">
              <a:buFont typeface="Arial" panose="020B0604020202020204" pitchFamily="34" charset="0"/>
              <a:buChar char="•"/>
            </a:pPr>
            <a:r>
              <a:rPr lang="id-ID"/>
              <a:t>Perlu pemodelan white-box</a:t>
            </a:r>
          </a:p>
          <a:p>
            <a:pPr marL="285750" indent="-285750">
              <a:buFont typeface="Arial" panose="020B0604020202020204" pitchFamily="34" charset="0"/>
              <a:buChar char="•"/>
            </a:pPr>
            <a:r>
              <a:rPr lang="id-ID"/>
              <a:t>Mahal</a:t>
            </a:r>
          </a:p>
          <a:p>
            <a:pPr marL="285750" indent="-285750">
              <a:buFont typeface="Arial" panose="020B0604020202020204" pitchFamily="34" charset="0"/>
              <a:buChar char="•"/>
            </a:pPr>
            <a:r>
              <a:rPr lang="id-ID"/>
              <a:t>Kompleks</a:t>
            </a:r>
          </a:p>
          <a:p>
            <a:pPr marL="285750" indent="-285750">
              <a:buFont typeface="Arial" panose="020B0604020202020204" pitchFamily="34" charset="0"/>
              <a:buChar char="•"/>
            </a:pPr>
            <a:r>
              <a:rPr lang="id-ID"/>
              <a:t>Perlu ditala ulang</a:t>
            </a:r>
          </a:p>
        </p:txBody>
      </p:sp>
      <p:sp>
        <p:nvSpPr>
          <p:cNvPr id="16" name="TextBox 15">
            <a:extLst>
              <a:ext uri="{FF2B5EF4-FFF2-40B4-BE49-F238E27FC236}">
                <a16:creationId xmlns:a16="http://schemas.microsoft.com/office/drawing/2014/main" id="{6B378F63-E26B-4FDD-87A1-16A79723EFC5}"/>
              </a:ext>
            </a:extLst>
          </p:cNvPr>
          <p:cNvSpPr txBox="1"/>
          <p:nvPr/>
        </p:nvSpPr>
        <p:spPr>
          <a:xfrm>
            <a:off x="2221448" y="2011271"/>
            <a:ext cx="1920704" cy="369332"/>
          </a:xfrm>
          <a:prstGeom prst="rect">
            <a:avLst/>
          </a:prstGeom>
          <a:noFill/>
        </p:spPr>
        <p:txBody>
          <a:bodyPr wrap="square">
            <a:spAutoFit/>
          </a:bodyPr>
          <a:lstStyle/>
          <a:p>
            <a:r>
              <a:rPr lang="en-US" b="1"/>
              <a:t>Classical Control</a:t>
            </a:r>
            <a:endParaRPr lang="en-ID"/>
          </a:p>
        </p:txBody>
      </p:sp>
      <p:sp>
        <p:nvSpPr>
          <p:cNvPr id="18" name="TextBox 17">
            <a:extLst>
              <a:ext uri="{FF2B5EF4-FFF2-40B4-BE49-F238E27FC236}">
                <a16:creationId xmlns:a16="http://schemas.microsoft.com/office/drawing/2014/main" id="{A04F7A1E-9D33-49FB-BA14-493AF5B691E3}"/>
              </a:ext>
            </a:extLst>
          </p:cNvPr>
          <p:cNvSpPr txBox="1"/>
          <p:nvPr/>
        </p:nvSpPr>
        <p:spPr>
          <a:xfrm>
            <a:off x="7695668" y="2001135"/>
            <a:ext cx="2767579" cy="369332"/>
          </a:xfrm>
          <a:prstGeom prst="rect">
            <a:avLst/>
          </a:prstGeom>
          <a:noFill/>
        </p:spPr>
        <p:txBody>
          <a:bodyPr wrap="square">
            <a:spAutoFit/>
          </a:bodyPr>
          <a:lstStyle/>
          <a:p>
            <a:r>
              <a:rPr lang="en-US" b="1"/>
              <a:t>Neural Network Controller</a:t>
            </a:r>
            <a:endParaRPr lang="en-ID"/>
          </a:p>
        </p:txBody>
      </p:sp>
      <p:sp>
        <p:nvSpPr>
          <p:cNvPr id="20" name="TextBox 19">
            <a:extLst>
              <a:ext uri="{FF2B5EF4-FFF2-40B4-BE49-F238E27FC236}">
                <a16:creationId xmlns:a16="http://schemas.microsoft.com/office/drawing/2014/main" id="{C36C59A9-A327-4C30-B099-E19E8D989C15}"/>
              </a:ext>
            </a:extLst>
          </p:cNvPr>
          <p:cNvSpPr txBox="1"/>
          <p:nvPr/>
        </p:nvSpPr>
        <p:spPr>
          <a:xfrm>
            <a:off x="6631870" y="4864289"/>
            <a:ext cx="4904812" cy="1200329"/>
          </a:xfrm>
          <a:prstGeom prst="rect">
            <a:avLst/>
          </a:prstGeom>
          <a:noFill/>
        </p:spPr>
        <p:txBody>
          <a:bodyPr wrap="square">
            <a:spAutoFit/>
          </a:bodyPr>
          <a:lstStyle/>
          <a:p>
            <a:pPr marL="285750" indent="-285750">
              <a:buFont typeface="Arial" panose="020B0604020202020204" pitchFamily="34" charset="0"/>
              <a:buChar char="•"/>
            </a:pPr>
            <a:r>
              <a:rPr lang="id-ID"/>
              <a:t>Tidak perlu dimodelkan, cukup dengan  data pasangan input dan output sistem</a:t>
            </a:r>
          </a:p>
          <a:p>
            <a:pPr marL="285750" indent="-285750">
              <a:buFont typeface="Arial" panose="020B0604020202020204" pitchFamily="34" charset="0"/>
              <a:buChar char="•"/>
            </a:pPr>
            <a:r>
              <a:rPr lang="id-ID"/>
              <a:t>Lebih adaptif dan prediktif</a:t>
            </a:r>
          </a:p>
          <a:p>
            <a:pPr marL="285750" indent="-285750">
              <a:buFont typeface="Arial" panose="020B0604020202020204" pitchFamily="34" charset="0"/>
              <a:buChar char="•"/>
            </a:pPr>
            <a:r>
              <a:rPr lang="id-ID"/>
              <a:t>Dapat menala ulang sendiri</a:t>
            </a:r>
          </a:p>
        </p:txBody>
      </p:sp>
    </p:spTree>
    <p:extLst>
      <p:ext uri="{BB962C8B-B14F-4D97-AF65-F5344CB8AC3E}">
        <p14:creationId xmlns:p14="http://schemas.microsoft.com/office/powerpoint/2010/main" val="1912070806"/>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EC0820-9E08-4FE7-BE7D-CDA0E7AD0470}"/>
              </a:ext>
            </a:extLst>
          </p:cNvPr>
          <p:cNvPicPr>
            <a:picLocks noChangeAspect="1"/>
          </p:cNvPicPr>
          <p:nvPr/>
        </p:nvPicPr>
        <p:blipFill>
          <a:blip r:embed="rId2"/>
          <a:stretch>
            <a:fillRect/>
          </a:stretch>
        </p:blipFill>
        <p:spPr>
          <a:xfrm>
            <a:off x="319445" y="1097406"/>
            <a:ext cx="11553110" cy="4185793"/>
          </a:xfrm>
          <a:prstGeom prst="rect">
            <a:avLst/>
          </a:prstGeom>
        </p:spPr>
      </p:pic>
    </p:spTree>
    <p:extLst>
      <p:ext uri="{BB962C8B-B14F-4D97-AF65-F5344CB8AC3E}">
        <p14:creationId xmlns:p14="http://schemas.microsoft.com/office/powerpoint/2010/main" val="2825860359"/>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C1509F-B8F4-46F7-9031-6F03E5242360}"/>
              </a:ext>
            </a:extLst>
          </p:cNvPr>
          <p:cNvPicPr>
            <a:picLocks noChangeAspect="1"/>
          </p:cNvPicPr>
          <p:nvPr/>
        </p:nvPicPr>
        <p:blipFill>
          <a:blip r:embed="rId2"/>
          <a:stretch>
            <a:fillRect/>
          </a:stretch>
        </p:blipFill>
        <p:spPr>
          <a:xfrm>
            <a:off x="175167" y="843974"/>
            <a:ext cx="11841666" cy="5170052"/>
          </a:xfrm>
          <a:prstGeom prst="rect">
            <a:avLst/>
          </a:prstGeom>
        </p:spPr>
      </p:pic>
    </p:spTree>
    <p:extLst>
      <p:ext uri="{BB962C8B-B14F-4D97-AF65-F5344CB8AC3E}">
        <p14:creationId xmlns:p14="http://schemas.microsoft.com/office/powerpoint/2010/main" val="4001490652"/>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00AE4-DE03-40B7-9A68-ACA9651ADCD6}"/>
              </a:ext>
            </a:extLst>
          </p:cNvPr>
          <p:cNvPicPr>
            <a:picLocks noChangeAspect="1"/>
          </p:cNvPicPr>
          <p:nvPr/>
        </p:nvPicPr>
        <p:blipFill>
          <a:blip r:embed="rId2"/>
          <a:stretch>
            <a:fillRect/>
          </a:stretch>
        </p:blipFill>
        <p:spPr>
          <a:xfrm>
            <a:off x="368232" y="819632"/>
            <a:ext cx="11455536" cy="5218735"/>
          </a:xfrm>
          <a:prstGeom prst="rect">
            <a:avLst/>
          </a:prstGeom>
        </p:spPr>
      </p:pic>
    </p:spTree>
    <p:extLst>
      <p:ext uri="{BB962C8B-B14F-4D97-AF65-F5344CB8AC3E}">
        <p14:creationId xmlns:p14="http://schemas.microsoft.com/office/powerpoint/2010/main" val="3834270850"/>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817741"/>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AAF770A-31E3-4144-986E-6BBFC4B680BA}"/>
              </a:ext>
            </a:extLst>
          </p:cNvPr>
          <p:cNvSpPr>
            <a:spLocks noGrp="1"/>
          </p:cNvSpPr>
          <p:nvPr>
            <p:ph type="title"/>
          </p:nvPr>
        </p:nvSpPr>
        <p:spPr>
          <a:xfrm>
            <a:off x="655130" y="616226"/>
            <a:ext cx="10515600" cy="1325563"/>
          </a:xfrm>
        </p:spPr>
        <p:txBody>
          <a:bodyPr>
            <a:normAutofit/>
          </a:bodyPr>
          <a:lstStyle/>
          <a:p>
            <a:r>
              <a:rPr lang="en-US" sz="4000" b="1">
                <a:latin typeface="+mn-lt"/>
              </a:rPr>
              <a:t>3</a:t>
            </a:r>
            <a:r>
              <a:rPr lang="id-ID" sz="4000" b="1">
                <a:latin typeface="+mn-lt"/>
              </a:rPr>
              <a:t>. </a:t>
            </a:r>
            <a:r>
              <a:rPr lang="en-US" sz="4000" err="1">
                <a:latin typeface="Times New Roman" panose="02020603050405020304" pitchFamily="18" charset="0"/>
                <a:cs typeface="Times New Roman" panose="02020603050405020304" pitchFamily="18" charset="0"/>
              </a:rPr>
              <a:t>Melakukan</a:t>
            </a:r>
            <a:r>
              <a:rPr lang="en-US" sz="4000">
                <a:latin typeface="Times New Roman" panose="02020603050405020304" pitchFamily="18" charset="0"/>
                <a:cs typeface="Times New Roman" panose="02020603050405020304" pitchFamily="18" charset="0"/>
              </a:rPr>
              <a:t> Desain </a:t>
            </a:r>
            <a:r>
              <a:rPr lang="en-US" sz="4000" err="1">
                <a:latin typeface="Times New Roman" panose="02020603050405020304" pitchFamily="18" charset="0"/>
                <a:cs typeface="Times New Roman" panose="02020603050405020304" pitchFamily="18" charset="0"/>
              </a:rPr>
              <a:t>Pengendali</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Inversi</a:t>
            </a:r>
            <a:endParaRPr lang="id-ID" sz="4000" b="1">
              <a:latin typeface="+mn-lt"/>
            </a:endParaRPr>
          </a:p>
        </p:txBody>
      </p:sp>
      <p:sp>
        <p:nvSpPr>
          <p:cNvPr id="7" name="Content Placeholder 2">
            <a:extLst>
              <a:ext uri="{FF2B5EF4-FFF2-40B4-BE49-F238E27FC236}">
                <a16:creationId xmlns:a16="http://schemas.microsoft.com/office/drawing/2014/main" id="{ECB94DF2-5148-42EC-8DE0-F205D4E8A805}"/>
              </a:ext>
            </a:extLst>
          </p:cNvPr>
          <p:cNvSpPr>
            <a:spLocks noGrp="1"/>
          </p:cNvSpPr>
          <p:nvPr>
            <p:ph idx="1"/>
          </p:nvPr>
        </p:nvSpPr>
        <p:spPr>
          <a:xfrm>
            <a:off x="1216058" y="1747413"/>
            <a:ext cx="10086555" cy="2652812"/>
          </a:xfrm>
        </p:spPr>
        <p:txBody>
          <a:bodyPr>
            <a:noAutofit/>
          </a:bodyPr>
          <a:lstStyle/>
          <a:p>
            <a:pPr marL="0" indent="0">
              <a:buNone/>
            </a:pPr>
            <a:r>
              <a:rPr lang="en-ID" sz="2400" b="0" i="0" u="none" strike="noStrike" baseline="0">
                <a:latin typeface="Times New Roman" panose="02020603050405020304" pitchFamily="18" charset="0"/>
                <a:cs typeface="Times New Roman" panose="02020603050405020304" pitchFamily="18" charset="0"/>
              </a:rPr>
              <a:t>	Salah </a:t>
            </a:r>
            <a:r>
              <a:rPr lang="en-ID" sz="2400" b="0" i="0" u="none" strike="noStrike" baseline="0" err="1">
                <a:latin typeface="Times New Roman" panose="02020603050405020304" pitchFamily="18" charset="0"/>
                <a:cs typeface="Times New Roman" panose="02020603050405020304" pitchFamily="18" charset="0"/>
              </a:rPr>
              <a:t>satu</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cara</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untuk</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mengendalikan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sistem</a:t>
            </a:r>
            <a:r>
              <a:rPr lang="en-ID" sz="2400" b="0" i="0" u="none" strike="noStrike" baseline="0">
                <a:latin typeface="Times New Roman" panose="02020603050405020304" pitchFamily="18" charset="0"/>
                <a:cs typeface="Times New Roman" panose="02020603050405020304" pitchFamily="18" charset="0"/>
              </a:rPr>
              <a:t> yang non linear </a:t>
            </a:r>
            <a:r>
              <a:rPr lang="en-ID" sz="2400" b="0" i="0" u="none" strike="noStrike" baseline="0" err="1">
                <a:latin typeface="Times New Roman" panose="02020603050405020304" pitchFamily="18" charset="0"/>
                <a:cs typeface="Times New Roman" panose="02020603050405020304" pitchFamily="18" charset="0"/>
              </a:rPr>
              <a:t>adalah</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menggunakan</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inversi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dari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sistem</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tersebut</a:t>
            </a:r>
            <a:r>
              <a:rPr lang="en-ID" sz="2400" b="0" i="0" u="none" strike="noStrike" baseline="0">
                <a:latin typeface="Times New Roman" panose="02020603050405020304" pitchFamily="18" charset="0"/>
                <a:cs typeface="Times New Roman" panose="02020603050405020304" pitchFamily="18" charset="0"/>
              </a:rPr>
              <a:t>. Pada </a:t>
            </a:r>
            <a:r>
              <a:rPr lang="en-ID" sz="2400" b="0" i="0" u="none" strike="noStrike" baseline="0" err="1">
                <a:latin typeface="Times New Roman" panose="02020603050405020304" pitchFamily="18" charset="0"/>
                <a:cs typeface="Times New Roman" panose="02020603050405020304" pitchFamily="18" charset="0"/>
              </a:rPr>
              <a:t>dasarnya</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inversi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merupakan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bentuk</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terbalik</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dari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suatu</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sistem</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sehingga</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inversi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tersebut</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dapat</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memprediksi</a:t>
            </a:r>
            <a:r>
              <a:rPr lang="en-ID" sz="2400" b="0" i="0" u="none" strike="noStrike" baseline="0">
                <a:latin typeface="Times New Roman" panose="02020603050405020304" pitchFamily="18" charset="0"/>
                <a:cs typeface="Times New Roman" panose="02020603050405020304" pitchFamily="18" charset="0"/>
              </a:rPr>
              <a:t> input yang </a:t>
            </a:r>
            <a:r>
              <a:rPr lang="en-ID" sz="2400" b="0" i="0" u="none" strike="noStrike" baseline="0" err="1">
                <a:latin typeface="Times New Roman" panose="02020603050405020304" pitchFamily="18" charset="0"/>
                <a:cs typeface="Times New Roman" panose="02020603050405020304" pitchFamily="18" charset="0"/>
              </a:rPr>
              <a:t>sesuai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dari</a:t>
            </a:r>
            <a:r>
              <a:rPr lang="en-ID" sz="2400" b="0" i="0" u="none" strike="noStrike" baseline="0">
                <a:latin typeface="Times New Roman" panose="02020603050405020304" pitchFamily="18" charset="0"/>
                <a:cs typeface="Times New Roman" panose="02020603050405020304" pitchFamily="18" charset="0"/>
              </a:rPr>
              <a:t> output yang </a:t>
            </a:r>
            <a:r>
              <a:rPr lang="en-ID" sz="2400" b="0" i="0" u="none" strike="noStrike" baseline="0" err="1">
                <a:latin typeface="Times New Roman" panose="02020603050405020304" pitchFamily="18" charset="0"/>
                <a:cs typeface="Times New Roman" panose="02020603050405020304" pitchFamily="18" charset="0"/>
              </a:rPr>
              <a:t>diinginkan</a:t>
            </a:r>
            <a:r>
              <a:rPr lang="en-ID" sz="2400" b="0" i="0" u="none" strike="noStrike" baseline="0">
                <a:latin typeface="Times New Roman" panose="02020603050405020304" pitchFamily="18" charset="0"/>
                <a:cs typeface="Times New Roman" panose="02020603050405020304" pitchFamily="18" charset="0"/>
              </a:rPr>
              <a:t>. Jadi, </a:t>
            </a:r>
            <a:r>
              <a:rPr lang="en-ID" sz="2400" b="0" i="0" u="none" strike="noStrike" baseline="0" err="1">
                <a:latin typeface="Times New Roman" panose="02020603050405020304" pitchFamily="18" charset="0"/>
                <a:cs typeface="Times New Roman" panose="02020603050405020304" pitchFamily="18" charset="0"/>
              </a:rPr>
              <a:t>jika</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suatu</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sistem</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dinamis</a:t>
            </a:r>
            <a:r>
              <a:rPr lang="en-ID" sz="2400" b="0" i="0" u="none" strike="noStrike" baseline="0">
                <a:latin typeface="Times New Roman" panose="02020603050405020304" pitchFamily="18" charset="0"/>
                <a:cs typeface="Times New Roman" panose="02020603050405020304" pitchFamily="18" charset="0"/>
              </a:rPr>
              <a:t> non linear </a:t>
            </a:r>
            <a:r>
              <a:rPr lang="en-ID" sz="2400" b="0" i="0" u="none" strike="noStrike" baseline="0" err="1">
                <a:latin typeface="Times New Roman" panose="02020603050405020304" pitchFamily="18" charset="0"/>
                <a:cs typeface="Times New Roman" panose="02020603050405020304" pitchFamily="18" charset="0"/>
              </a:rPr>
              <a:t>direpresentasikan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dalam</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fungsi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berikut</a:t>
            </a:r>
            <a:r>
              <a:rPr lang="en-ID" sz="2400" b="0" i="0" u="none" strike="noStrike" baseline="0">
                <a:latin typeface="Times New Roman" panose="02020603050405020304" pitchFamily="18" charset="0"/>
                <a:cs typeface="Times New Roman" panose="02020603050405020304" pitchFamily="18" charset="0"/>
              </a:rPr>
              <a:t>: </a:t>
            </a:r>
          </a:p>
          <a:p>
            <a:pPr marL="0" indent="0" algn="ctr">
              <a:buNone/>
            </a:pPr>
            <a:r>
              <a:rPr lang="en-ID" sz="2400">
                <a:latin typeface="Times New Roman" panose="02020603050405020304" pitchFamily="18" charset="0"/>
                <a:cs typeface="Times New Roman" panose="02020603050405020304" pitchFamily="18" charset="0"/>
              </a:rPr>
              <a:t>	</a:t>
            </a:r>
            <a:r>
              <a:rPr lang="en-ID" sz="2400" b="0" i="0" u="none" strike="noStrike" baseline="0">
                <a:latin typeface="Times New Roman" panose="02020603050405020304" pitchFamily="18" charset="0"/>
                <a:cs typeface="Times New Roman" panose="02020603050405020304" pitchFamily="18" charset="0"/>
              </a:rPr>
              <a:t>𝑦(𝑘)=𝑓(𝑦(𝑘−1),𝑢(𝑘),𝑢(𝑘−1),𝑢(𝑘−2)) </a:t>
            </a:r>
          </a:p>
          <a:p>
            <a:pPr marL="0" indent="0">
              <a:buNone/>
            </a:pP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Maka</a:t>
            </a:r>
            <a:r>
              <a:rPr lang="en-ID" sz="2400" b="0" i="0" u="none" strike="noStrike" baseline="0">
                <a:latin typeface="Times New Roman" panose="02020603050405020304" pitchFamily="18" charset="0"/>
                <a:cs typeface="Times New Roman" panose="02020603050405020304" pitchFamily="18" charset="0"/>
              </a:rPr>
              <a:t> model </a:t>
            </a:r>
            <a:r>
              <a:rPr lang="en-ID" sz="2400" b="0" i="0" u="none" strike="noStrike" baseline="0" err="1">
                <a:latin typeface="Times New Roman" panose="02020603050405020304" pitchFamily="18" charset="0"/>
                <a:cs typeface="Times New Roman" panose="02020603050405020304" pitchFamily="18" charset="0"/>
              </a:rPr>
              <a:t>inversi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dari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sistem</a:t>
            </a:r>
            <a:r>
              <a:rPr lang="en-ID" sz="2400" b="0" i="0" u="none" strike="noStrike" baseline="0">
                <a:latin typeface="Times New Roman" panose="02020603050405020304" pitchFamily="18" charset="0"/>
                <a:cs typeface="Times New Roman" panose="02020603050405020304" pitchFamily="18" charset="0"/>
              </a:rPr>
              <a:t> non linear yang </a:t>
            </a:r>
            <a:r>
              <a:rPr lang="en-ID" sz="2400" b="0" i="0" u="none" strike="noStrike" baseline="0" err="1">
                <a:latin typeface="Times New Roman" panose="02020603050405020304" pitchFamily="18" charset="0"/>
                <a:cs typeface="Times New Roman" panose="02020603050405020304" pitchFamily="18" charset="0"/>
              </a:rPr>
              <a:t>akan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dikendalikan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dapat</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direpresentasikan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dengan</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fungsi</a:t>
            </a:r>
            <a:r>
              <a:rPr lang="en-ID" sz="2400" b="0" i="0" u="none" strike="noStrike" baseline="0">
                <a:latin typeface="Times New Roman" panose="02020603050405020304" pitchFamily="18" charset="0"/>
                <a:cs typeface="Times New Roman" panose="02020603050405020304" pitchFamily="18" charset="0"/>
              </a:rPr>
              <a:t> </a:t>
            </a:r>
            <a:r>
              <a:rPr lang="en-ID" sz="2400" b="0" i="0" u="none" strike="noStrike" baseline="0" err="1">
                <a:latin typeface="Times New Roman" panose="02020603050405020304" pitchFamily="18" charset="0"/>
                <a:cs typeface="Times New Roman" panose="02020603050405020304" pitchFamily="18" charset="0"/>
              </a:rPr>
              <a:t>berikut</a:t>
            </a:r>
            <a:r>
              <a:rPr lang="en-ID" sz="2400" b="0" i="0" u="none" strike="noStrike" baseline="0">
                <a:latin typeface="Times New Roman" panose="02020603050405020304" pitchFamily="18" charset="0"/>
                <a:cs typeface="Times New Roman" panose="02020603050405020304" pitchFamily="18" charset="0"/>
              </a:rPr>
              <a:t>: </a:t>
            </a:r>
          </a:p>
          <a:p>
            <a:pPr marL="0" indent="0" algn="ctr">
              <a:buNone/>
            </a:pPr>
            <a:r>
              <a:rPr lang="en-ID" sz="2400" b="0" i="0" u="none" strike="noStrike" baseline="0">
                <a:latin typeface="Times New Roman" panose="02020603050405020304" pitchFamily="18" charset="0"/>
                <a:cs typeface="Times New Roman" panose="02020603050405020304" pitchFamily="18" charset="0"/>
              </a:rPr>
              <a:t>𝑢(𝑘)= 𝑓−1(𝑢(𝑘−1),𝑢(𝑘−2),𝑦(𝑘),𝑦(𝑘−1),𝑦(𝑘−2)) </a:t>
            </a:r>
            <a:endParaRPr lang="en-ID"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639098"/>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7AB16C-5CF7-44C4-9246-CFC7CD133AC0}"/>
              </a:ext>
            </a:extLst>
          </p:cNvPr>
          <p:cNvSpPr>
            <a:spLocks noGrp="1"/>
          </p:cNvSpPr>
          <p:nvPr>
            <p:ph type="title"/>
          </p:nvPr>
        </p:nvSpPr>
        <p:spPr>
          <a:xfrm>
            <a:off x="655130" y="493134"/>
            <a:ext cx="10515600" cy="1325563"/>
          </a:xfrm>
        </p:spPr>
        <p:txBody>
          <a:bodyPr/>
          <a:lstStyle/>
          <a:p>
            <a:r>
              <a:rPr lang="en-US" b="1">
                <a:latin typeface="+mn-lt"/>
              </a:rPr>
              <a:t>4. </a:t>
            </a:r>
            <a:r>
              <a:rPr lang="en-US" b="1" err="1">
                <a:latin typeface="+mn-lt"/>
              </a:rPr>
              <a:t>Melakukan</a:t>
            </a:r>
            <a:r>
              <a:rPr lang="en-US" b="1">
                <a:latin typeface="+mn-lt"/>
              </a:rPr>
              <a:t> Direct Inverse Control</a:t>
            </a:r>
            <a:endParaRPr lang="id-ID" b="1">
              <a:latin typeface="+mn-lt"/>
            </a:endParaRPr>
          </a:p>
        </p:txBody>
      </p:sp>
      <p:sp>
        <p:nvSpPr>
          <p:cNvPr id="11" name="TextBox 10">
            <a:extLst>
              <a:ext uri="{FF2B5EF4-FFF2-40B4-BE49-F238E27FC236}">
                <a16:creationId xmlns:a16="http://schemas.microsoft.com/office/drawing/2014/main" id="{95CE22FD-72F7-4512-866F-2B3C3527FF1E}"/>
              </a:ext>
            </a:extLst>
          </p:cNvPr>
          <p:cNvSpPr txBox="1"/>
          <p:nvPr/>
        </p:nvSpPr>
        <p:spPr>
          <a:xfrm>
            <a:off x="1336430" y="1530193"/>
            <a:ext cx="9834300" cy="3046988"/>
          </a:xfrm>
          <a:prstGeom prst="rect">
            <a:avLst/>
          </a:prstGeom>
          <a:noFill/>
        </p:spPr>
        <p:txBody>
          <a:bodyPr wrap="square">
            <a:spAutoFit/>
          </a:bodyPr>
          <a:lstStyle/>
          <a:p>
            <a:pPr marL="0" indent="0" algn="just">
              <a:lnSpc>
                <a:spcPct val="100000"/>
              </a:lnSpc>
              <a:buNone/>
            </a:pPr>
            <a:r>
              <a:rPr lang="en-US" sz="2400">
                <a:latin typeface="Times New Roman" panose="02020603050405020304" pitchFamily="18" charset="0"/>
                <a:cs typeface="Times New Roman" panose="02020603050405020304" pitchFamily="18" charset="0"/>
              </a:rPr>
              <a:t>	</a:t>
            </a:r>
            <a:r>
              <a:rPr lang="id-ID" sz="2400">
                <a:latin typeface="Times New Roman" panose="02020603050405020304" pitchFamily="18" charset="0"/>
                <a:cs typeface="Times New Roman" panose="02020603050405020304" pitchFamily="18" charset="0"/>
              </a:rPr>
              <a:t>Setelah sistem identifikasi dan model inversi didapatkan menggunakan neural network, kedua bagian tersebut perlu digabungkan untuk membentuk skema pengendalian. Model inversi akan menerima output reference atau output yang diinginkan, selanjutnya model inversi akan mengeluarkan input yang sesuai untuk diberikan ke plant yang direpresentasikan oleh neural network sistem identifikasi. Proses penggabungan seperti ini disebut dengan direct inverse control. Direct inverse control ini dapat digambarkan oleh diagram blok sebagai berikut:</a:t>
            </a:r>
          </a:p>
        </p:txBody>
      </p:sp>
      <p:pic>
        <p:nvPicPr>
          <p:cNvPr id="3" name="Picture 2">
            <a:extLst>
              <a:ext uri="{FF2B5EF4-FFF2-40B4-BE49-F238E27FC236}">
                <a16:creationId xmlns:a16="http://schemas.microsoft.com/office/drawing/2014/main" id="{B47EE82F-2F3E-4742-8AB3-A572A8234C7B}"/>
              </a:ext>
            </a:extLst>
          </p:cNvPr>
          <p:cNvPicPr>
            <a:picLocks noChangeAspect="1"/>
          </p:cNvPicPr>
          <p:nvPr/>
        </p:nvPicPr>
        <p:blipFill>
          <a:blip r:embed="rId2"/>
          <a:stretch>
            <a:fillRect/>
          </a:stretch>
        </p:blipFill>
        <p:spPr>
          <a:xfrm>
            <a:off x="2669797" y="4855814"/>
            <a:ext cx="6852406" cy="1331626"/>
          </a:xfrm>
          <a:prstGeom prst="rect">
            <a:avLst/>
          </a:prstGeom>
        </p:spPr>
      </p:pic>
    </p:spTree>
    <p:extLst>
      <p:ext uri="{BB962C8B-B14F-4D97-AF65-F5344CB8AC3E}">
        <p14:creationId xmlns:p14="http://schemas.microsoft.com/office/powerpoint/2010/main" val="596081091"/>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Artists Can Set Up Their Own Neural Network — Part 3 — Image Generation  | by Aslan French | HackerNoon.com | Medium">
            <a:extLst>
              <a:ext uri="{FF2B5EF4-FFF2-40B4-BE49-F238E27FC236}">
                <a16:creationId xmlns:a16="http://schemas.microsoft.com/office/drawing/2014/main" id="{6B3565CE-0AC5-41B4-9F81-7CE55456660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5B796E-2695-4D47-9A86-296BD09BEA94}"/>
              </a:ext>
            </a:extLst>
          </p:cNvPr>
          <p:cNvSpPr>
            <a:spLocks noGrp="1"/>
          </p:cNvSpPr>
          <p:nvPr>
            <p:ph type="ctrTitle"/>
          </p:nvPr>
        </p:nvSpPr>
        <p:spPr>
          <a:xfrm>
            <a:off x="1524000" y="2937210"/>
            <a:ext cx="9144000" cy="983579"/>
          </a:xfrm>
        </p:spPr>
        <p:txBody>
          <a:bodyPr/>
          <a:lstStyle/>
          <a:p>
            <a:r>
              <a:rPr lang="en-US" b="1">
                <a:latin typeface="+mn-lt"/>
              </a:rPr>
              <a:t>EXPERIMENTAL RESULTS</a:t>
            </a:r>
            <a:endParaRPr lang="en-ID" b="1">
              <a:latin typeface="+mn-lt"/>
            </a:endParaRPr>
          </a:p>
        </p:txBody>
      </p:sp>
    </p:spTree>
    <p:extLst>
      <p:ext uri="{BB962C8B-B14F-4D97-AF65-F5344CB8AC3E}">
        <p14:creationId xmlns:p14="http://schemas.microsoft.com/office/powerpoint/2010/main" val="693676082"/>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015" y="3478872"/>
            <a:ext cx="3518639" cy="2689504"/>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SYSTEM IDENTIFICATION</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HANSEL</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640243" y="1452228"/>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30; </a:t>
            </a:r>
          </a:p>
          <a:p>
            <a:r>
              <a:rPr lang="en-ID" sz="1800" b="0" i="0" u="none" strike="noStrike" baseline="0">
                <a:latin typeface="Courier New" panose="02070309020205020404" pitchFamily="49" charset="0"/>
              </a:rPr>
              <a:t>Learning Rate = 0.001;</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0.9;</a:t>
            </a:r>
          </a:p>
        </p:txBody>
      </p:sp>
      <p:pic>
        <p:nvPicPr>
          <p:cNvPr id="14" name="Picture 13">
            <a:extLst>
              <a:ext uri="{FF2B5EF4-FFF2-40B4-BE49-F238E27FC236}">
                <a16:creationId xmlns:a16="http://schemas.microsoft.com/office/drawing/2014/main" id="{BC977005-DE02-46DF-9EDD-4A49C84A976E}"/>
              </a:ext>
            </a:extLst>
          </p:cNvPr>
          <p:cNvPicPr>
            <a:picLocks noChangeAspect="1"/>
          </p:cNvPicPr>
          <p:nvPr/>
        </p:nvPicPr>
        <p:blipFill>
          <a:blip r:embed="rId3"/>
          <a:stretch>
            <a:fillRect/>
          </a:stretch>
        </p:blipFill>
        <p:spPr>
          <a:xfrm>
            <a:off x="4656841" y="1821560"/>
            <a:ext cx="2878320" cy="739928"/>
          </a:xfrm>
          <a:prstGeom prst="rect">
            <a:avLst/>
          </a:prstGeom>
        </p:spPr>
      </p:pic>
      <p:pic>
        <p:nvPicPr>
          <p:cNvPr id="16" name="Picture 15">
            <a:extLst>
              <a:ext uri="{FF2B5EF4-FFF2-40B4-BE49-F238E27FC236}">
                <a16:creationId xmlns:a16="http://schemas.microsoft.com/office/drawing/2014/main" id="{909BEC06-5794-46BD-A22A-AB22ED95B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42492" y="1821560"/>
            <a:ext cx="3002295" cy="666190"/>
          </a:xfrm>
          <a:prstGeom prst="rect">
            <a:avLst/>
          </a:prstGeom>
        </p:spPr>
      </p:pic>
      <p:sp>
        <p:nvSpPr>
          <p:cNvPr id="18" name="TextBox 17">
            <a:extLst>
              <a:ext uri="{FF2B5EF4-FFF2-40B4-BE49-F238E27FC236}">
                <a16:creationId xmlns:a16="http://schemas.microsoft.com/office/drawing/2014/main" id="{E77AEA07-6E89-4DD6-9694-7C037C2FB3DD}"/>
              </a:ext>
            </a:extLst>
          </p:cNvPr>
          <p:cNvSpPr txBox="1"/>
          <p:nvPr/>
        </p:nvSpPr>
        <p:spPr>
          <a:xfrm>
            <a:off x="8448774" y="1396593"/>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268663" y="3115174"/>
            <a:ext cx="24300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294132DC-EE12-41E4-BE22-049AA0B8538D}"/>
              </a:ext>
            </a:extLst>
          </p:cNvPr>
          <p:cNvPicPr>
            <a:picLocks noChangeAspect="1"/>
          </p:cNvPicPr>
          <p:nvPr/>
        </p:nvPicPr>
        <p:blipFill>
          <a:blip r:embed="rId5"/>
          <a:stretch>
            <a:fillRect/>
          </a:stretch>
        </p:blipFill>
        <p:spPr>
          <a:xfrm>
            <a:off x="4656841" y="3431610"/>
            <a:ext cx="3576930" cy="2788701"/>
          </a:xfrm>
          <a:prstGeom prst="rect">
            <a:avLst/>
          </a:prstGeom>
        </p:spPr>
      </p:pic>
      <p:sp>
        <p:nvSpPr>
          <p:cNvPr id="24" name="TextBox 23">
            <a:extLst>
              <a:ext uri="{FF2B5EF4-FFF2-40B4-BE49-F238E27FC236}">
                <a16:creationId xmlns:a16="http://schemas.microsoft.com/office/drawing/2014/main" id="{0EAF2FDE-142A-4BFD-A740-FC6670DB71DF}"/>
              </a:ext>
            </a:extLst>
          </p:cNvPr>
          <p:cNvSpPr txBox="1"/>
          <p:nvPr/>
        </p:nvSpPr>
        <p:spPr>
          <a:xfrm>
            <a:off x="5388727" y="3109540"/>
            <a:ext cx="25405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OUTPUT</a:t>
            </a:r>
          </a:p>
        </p:txBody>
      </p:sp>
      <p:pic>
        <p:nvPicPr>
          <p:cNvPr id="29" name="Picture 28">
            <a:extLst>
              <a:ext uri="{FF2B5EF4-FFF2-40B4-BE49-F238E27FC236}">
                <a16:creationId xmlns:a16="http://schemas.microsoft.com/office/drawing/2014/main" id="{274CBA5C-83E6-406D-AE66-FCAC4042F3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2492" y="3431610"/>
            <a:ext cx="3576930" cy="2788701"/>
          </a:xfrm>
          <a:prstGeom prst="rect">
            <a:avLst/>
          </a:prstGeom>
        </p:spPr>
      </p:pic>
      <p:sp>
        <p:nvSpPr>
          <p:cNvPr id="30" name="TextBox 29">
            <a:extLst>
              <a:ext uri="{FF2B5EF4-FFF2-40B4-BE49-F238E27FC236}">
                <a16:creationId xmlns:a16="http://schemas.microsoft.com/office/drawing/2014/main" id="{28DB5A2F-12C1-4420-8342-B03965150647}"/>
              </a:ext>
            </a:extLst>
          </p:cNvPr>
          <p:cNvSpPr txBox="1"/>
          <p:nvPr/>
        </p:nvSpPr>
        <p:spPr>
          <a:xfrm>
            <a:off x="9174378" y="3109540"/>
            <a:ext cx="25405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OUTPUT</a:t>
            </a:r>
          </a:p>
        </p:txBody>
      </p:sp>
    </p:spTree>
    <p:extLst>
      <p:ext uri="{BB962C8B-B14F-4D97-AF65-F5344CB8AC3E}">
        <p14:creationId xmlns:p14="http://schemas.microsoft.com/office/powerpoint/2010/main" val="3559064576"/>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05DA39-E900-44C8-8ED4-5D4E3538A9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015" y="3481681"/>
            <a:ext cx="3518639" cy="2683886"/>
          </a:xfrm>
          <a:prstGeom prst="rect">
            <a:avLst/>
          </a:prstGeom>
        </p:spPr>
      </p:pic>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INVERSE CONTROLLER</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HANSEL</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640243" y="1452228"/>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BC977005-DE02-46DF-9EDD-4A49C84A97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85742" y="1821560"/>
            <a:ext cx="2820517" cy="739928"/>
          </a:xfrm>
          <a:prstGeom prst="rect">
            <a:avLst/>
          </a:prstGeom>
        </p:spPr>
      </p:pic>
      <p:pic>
        <p:nvPicPr>
          <p:cNvPr id="16" name="Picture 15">
            <a:extLst>
              <a:ext uri="{FF2B5EF4-FFF2-40B4-BE49-F238E27FC236}">
                <a16:creationId xmlns:a16="http://schemas.microsoft.com/office/drawing/2014/main" id="{909BEC06-5794-46BD-A22A-AB22ED95B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0404" y="1792970"/>
            <a:ext cx="3439128" cy="751406"/>
          </a:xfrm>
          <a:prstGeom prst="rect">
            <a:avLst/>
          </a:prstGeom>
        </p:spPr>
      </p:pic>
      <p:sp>
        <p:nvSpPr>
          <p:cNvPr id="18" name="TextBox 17">
            <a:extLst>
              <a:ext uri="{FF2B5EF4-FFF2-40B4-BE49-F238E27FC236}">
                <a16:creationId xmlns:a16="http://schemas.microsoft.com/office/drawing/2014/main" id="{E77AEA07-6E89-4DD6-9694-7C037C2FB3DD}"/>
              </a:ext>
            </a:extLst>
          </p:cNvPr>
          <p:cNvSpPr txBox="1"/>
          <p:nvPr/>
        </p:nvSpPr>
        <p:spPr>
          <a:xfrm>
            <a:off x="8448774" y="1396593"/>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268663" y="3115174"/>
            <a:ext cx="24300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294132DC-EE12-41E4-BE22-049AA0B853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73434" y="3431610"/>
            <a:ext cx="3543743" cy="2788701"/>
          </a:xfrm>
          <a:prstGeom prst="rect">
            <a:avLst/>
          </a:prstGeom>
        </p:spPr>
      </p:pic>
      <p:sp>
        <p:nvSpPr>
          <p:cNvPr id="24" name="TextBox 23">
            <a:extLst>
              <a:ext uri="{FF2B5EF4-FFF2-40B4-BE49-F238E27FC236}">
                <a16:creationId xmlns:a16="http://schemas.microsoft.com/office/drawing/2014/main" id="{0EAF2FDE-142A-4BFD-A740-FC6670DB71DF}"/>
              </a:ext>
            </a:extLst>
          </p:cNvPr>
          <p:cNvSpPr txBox="1"/>
          <p:nvPr/>
        </p:nvSpPr>
        <p:spPr>
          <a:xfrm>
            <a:off x="5388727" y="3109540"/>
            <a:ext cx="25405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OUTPUT</a:t>
            </a:r>
          </a:p>
        </p:txBody>
      </p:sp>
      <p:pic>
        <p:nvPicPr>
          <p:cNvPr id="29" name="Picture 28">
            <a:extLst>
              <a:ext uri="{FF2B5EF4-FFF2-40B4-BE49-F238E27FC236}">
                <a16:creationId xmlns:a16="http://schemas.microsoft.com/office/drawing/2014/main" id="{274CBA5C-83E6-406D-AE66-FCAC4042F3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2492" y="3451245"/>
            <a:ext cx="3576930" cy="2749431"/>
          </a:xfrm>
          <a:prstGeom prst="rect">
            <a:avLst/>
          </a:prstGeom>
        </p:spPr>
      </p:pic>
      <p:sp>
        <p:nvSpPr>
          <p:cNvPr id="30" name="TextBox 29">
            <a:extLst>
              <a:ext uri="{FF2B5EF4-FFF2-40B4-BE49-F238E27FC236}">
                <a16:creationId xmlns:a16="http://schemas.microsoft.com/office/drawing/2014/main" id="{28DB5A2F-12C1-4420-8342-B03965150647}"/>
              </a:ext>
            </a:extLst>
          </p:cNvPr>
          <p:cNvSpPr txBox="1"/>
          <p:nvPr/>
        </p:nvSpPr>
        <p:spPr>
          <a:xfrm>
            <a:off x="9174378" y="3109540"/>
            <a:ext cx="25405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OUTPUT</a:t>
            </a:r>
          </a:p>
        </p:txBody>
      </p:sp>
      <p:sp>
        <p:nvSpPr>
          <p:cNvPr id="15" name="TextBox 14">
            <a:extLst>
              <a:ext uri="{FF2B5EF4-FFF2-40B4-BE49-F238E27FC236}">
                <a16:creationId xmlns:a16="http://schemas.microsoft.com/office/drawing/2014/main" id="{D5C71F3A-8541-4B40-A321-7AC64AFCC477}"/>
              </a:ext>
            </a:extLst>
          </p:cNvPr>
          <p:cNvSpPr txBox="1"/>
          <p:nvPr/>
        </p:nvSpPr>
        <p:spPr>
          <a:xfrm>
            <a:off x="392468" y="1799629"/>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30; </a:t>
            </a:r>
          </a:p>
          <a:p>
            <a:r>
              <a:rPr lang="en-ID" sz="1800" b="0" i="0" u="none" strike="noStrike" baseline="0">
                <a:latin typeface="Courier New" panose="02070309020205020404" pitchFamily="49" charset="0"/>
              </a:rPr>
              <a:t>Learning Rate = 0.001;</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0.3;</a:t>
            </a:r>
          </a:p>
        </p:txBody>
      </p:sp>
    </p:spTree>
    <p:extLst>
      <p:ext uri="{BB962C8B-B14F-4D97-AF65-F5344CB8AC3E}">
        <p14:creationId xmlns:p14="http://schemas.microsoft.com/office/powerpoint/2010/main" val="4131328336"/>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DIRECT INVERSE CONTROL</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HANSEL</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814669" y="2699423"/>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274CBA5C-83E6-406D-AE66-FCAC4042F3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94386" y="1821560"/>
            <a:ext cx="5473944" cy="4299172"/>
          </a:xfrm>
          <a:prstGeom prst="rect">
            <a:avLst/>
          </a:prstGeom>
        </p:spPr>
      </p:pic>
      <p:sp>
        <p:nvSpPr>
          <p:cNvPr id="30" name="TextBox 29">
            <a:extLst>
              <a:ext uri="{FF2B5EF4-FFF2-40B4-BE49-F238E27FC236}">
                <a16:creationId xmlns:a16="http://schemas.microsoft.com/office/drawing/2014/main" id="{28DB5A2F-12C1-4420-8342-B03965150647}"/>
              </a:ext>
            </a:extLst>
          </p:cNvPr>
          <p:cNvSpPr txBox="1"/>
          <p:nvPr/>
        </p:nvSpPr>
        <p:spPr>
          <a:xfrm>
            <a:off x="7097615" y="1452228"/>
            <a:ext cx="114797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5" name="Picture 4">
            <a:extLst>
              <a:ext uri="{FF2B5EF4-FFF2-40B4-BE49-F238E27FC236}">
                <a16:creationId xmlns:a16="http://schemas.microsoft.com/office/drawing/2014/main" id="{43F1F7B2-0B8A-4A1A-99A1-B55C267125CC}"/>
              </a:ext>
            </a:extLst>
          </p:cNvPr>
          <p:cNvPicPr>
            <a:picLocks noChangeAspect="1"/>
          </p:cNvPicPr>
          <p:nvPr/>
        </p:nvPicPr>
        <p:blipFill>
          <a:blip r:embed="rId3"/>
          <a:stretch>
            <a:fillRect/>
          </a:stretch>
        </p:blipFill>
        <p:spPr>
          <a:xfrm>
            <a:off x="447024" y="3068755"/>
            <a:ext cx="2525454" cy="1610435"/>
          </a:xfrm>
          <a:prstGeom prst="rect">
            <a:avLst/>
          </a:prstGeom>
        </p:spPr>
      </p:pic>
    </p:spTree>
    <p:extLst>
      <p:ext uri="{BB962C8B-B14F-4D97-AF65-F5344CB8AC3E}">
        <p14:creationId xmlns:p14="http://schemas.microsoft.com/office/powerpoint/2010/main" val="2729510660"/>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921638"/>
            <a:ext cx="10515600" cy="1325563"/>
          </a:xfrm>
        </p:spPr>
        <p:txBody>
          <a:bodyPr/>
          <a:lstStyle/>
          <a:p>
            <a:r>
              <a:rPr lang="en-US" b="1">
                <a:latin typeface="+mn-lt"/>
              </a:rPr>
              <a:t>DASAR TEORI – PRINSIP KERJA</a:t>
            </a:r>
            <a:endParaRPr lang="id-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414253"/>
          </a:xfrm>
        </p:spPr>
        <p:txBody>
          <a:bodyPr>
            <a:normAutofit/>
          </a:bodyPr>
          <a:lstStyle/>
          <a:p>
            <a:pPr marL="0" marR="0" indent="0" algn="just">
              <a:lnSpc>
                <a:spcPct val="150000"/>
              </a:lnSpc>
              <a:spcBef>
                <a:spcPts val="0"/>
              </a:spcBef>
              <a:spcAft>
                <a:spcPts val="0"/>
              </a:spcAft>
              <a:buNone/>
            </a:pPr>
            <a:r>
              <a:rPr lang="id-ID" sz="2000">
                <a:effectLst/>
                <a:latin typeface="Times New Roman" panose="02020603050405020304" pitchFamily="18" charset="0"/>
                <a:ea typeface="Calibri" panose="020F0502020204030204" pitchFamily="34" charset="0"/>
                <a:cs typeface="Times New Roman" panose="02020603050405020304" pitchFamily="18" charset="0"/>
              </a:rPr>
              <a:t>ANN merupakan jaringan yang dibuat dengan meniru jaringan syaraf manusia dengan diilhami oleh struktur dan cara kerja otak dan sel syaraf manusia. </a:t>
            </a:r>
            <a:r>
              <a:rPr lang="id-ID" sz="2000">
                <a:latin typeface="Times New Roman" panose="02020603050405020304" pitchFamily="18" charset="0"/>
                <a:ea typeface="Calibri" panose="020F0502020204030204" pitchFamily="34" charset="0"/>
                <a:cs typeface="Times New Roman" panose="02020603050405020304" pitchFamily="18" charset="0"/>
              </a:rPr>
              <a:t>Neuron otak manusia memiliki 3 komponen penting yaitu Dendrite, Nucleus, dan Axon. Ketiga komponen inilah yang ditiru pada ANN.</a:t>
            </a:r>
            <a:endParaRPr lang="id-ID"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Sel saraf - Wikipedia bahasa Indonesia, ensiklopedia bebas">
            <a:extLst>
              <a:ext uri="{FF2B5EF4-FFF2-40B4-BE49-F238E27FC236}">
                <a16:creationId xmlns:a16="http://schemas.microsoft.com/office/drawing/2014/main" id="{34C7F131-507F-4BD7-BB32-256EB52E55B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86" y="2247201"/>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80358412"/>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SYSTEM IDENTIFICATION</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HABIB</a:t>
            </a:r>
            <a:endParaRPr lang="id-ID" b="1">
              <a:latin typeface="+mn-lt"/>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a:t>
            </a:r>
            <a:r>
              <a:rPr lang="en-ID">
                <a:latin typeface="Courier New" panose="02070309020205020404" pitchFamily="49" charset="0"/>
              </a:rPr>
              <a:t>25</a:t>
            </a:r>
            <a:r>
              <a:rPr lang="en-ID" sz="1800" b="0" i="0" u="none" strike="noStrike" baseline="0">
                <a:latin typeface="Courier New" panose="02070309020205020404" pitchFamily="49" charset="0"/>
              </a:rPr>
              <a:t>; </a:t>
            </a:r>
          </a:p>
          <a:p>
            <a:r>
              <a:rPr lang="en-ID" sz="1800" b="0" i="0" u="none" strike="noStrike" baseline="0">
                <a:latin typeface="Courier New" panose="02070309020205020404" pitchFamily="49" charset="0"/>
              </a:rPr>
              <a:t>Learning Rate = 0.005;</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0.8;</a:t>
            </a:r>
          </a:p>
        </p:txBody>
      </p:sp>
      <p:sp>
        <p:nvSpPr>
          <p:cNvPr id="14" name="Rectangle 14">
            <a:extLst>
              <a:ext uri="{FF2B5EF4-FFF2-40B4-BE49-F238E27FC236}">
                <a16:creationId xmlns:a16="http://schemas.microsoft.com/office/drawing/2014/main" id="{71B70E02-3BDD-46F5-A061-1979456F5C2D}"/>
              </a:ext>
            </a:extLst>
          </p:cNvPr>
          <p:cNvSpPr>
            <a:spLocks noChangeArrowheads="1"/>
          </p:cNvSpPr>
          <p:nvPr/>
        </p:nvSpPr>
        <p:spPr bwMode="auto">
          <a:xfrm>
            <a:off x="4656841" y="1430486"/>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a:latin typeface="Times New Roman"/>
                <a:cs typeface="Times New Roman"/>
              </a:rPr>
              <a:t>TRAINING IDENTIFIKASI</a:t>
            </a:r>
            <a:endParaRPr lang="en-US" altLang="en-US" sz="2000" b="0" i="1" u="none" strike="noStrike" cap="none" normalizeH="0" baseline="0">
              <a:ln>
                <a:noFill/>
              </a:ln>
              <a:effectLst/>
              <a:latin typeface="Times New Roman"/>
              <a:cs typeface="Times New Roman"/>
            </a:endParaRPr>
          </a:p>
        </p:txBody>
      </p:sp>
      <p:sp>
        <p:nvSpPr>
          <p:cNvPr id="15" name="Rectangle 14">
            <a:extLst>
              <a:ext uri="{FF2B5EF4-FFF2-40B4-BE49-F238E27FC236}">
                <a16:creationId xmlns:a16="http://schemas.microsoft.com/office/drawing/2014/main" id="{F1E06C3D-A79A-4D56-92A4-C4602E457196}"/>
              </a:ext>
            </a:extLst>
          </p:cNvPr>
          <p:cNvSpPr>
            <a:spLocks noChangeArrowheads="1"/>
          </p:cNvSpPr>
          <p:nvPr/>
        </p:nvSpPr>
        <p:spPr bwMode="auto">
          <a:xfrm>
            <a:off x="8445193" y="1441357"/>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TESTING </a:t>
            </a:r>
            <a:r>
              <a:rPr lang="en-US" altLang="en-US" sz="2000" b="1" i="1">
                <a:latin typeface="Times New Roman"/>
                <a:cs typeface="Times New Roman"/>
              </a:rPr>
              <a:t>IDENTIFIKASI</a:t>
            </a:r>
            <a:endParaRPr lang="en-US" altLang="en-US" sz="2000" b="0" i="1" u="none" strike="noStrike" cap="none" normalizeH="0" baseline="0">
              <a:ln>
                <a:noFill/>
              </a:ln>
              <a:effectLst/>
              <a:latin typeface="Times New Roman"/>
              <a:cs typeface="Times New Roman"/>
            </a:endParaRPr>
          </a:p>
        </p:txBody>
      </p:sp>
      <p:sp>
        <p:nvSpPr>
          <p:cNvPr id="17" name="Rectangle 14">
            <a:extLst>
              <a:ext uri="{FF2B5EF4-FFF2-40B4-BE49-F238E27FC236}">
                <a16:creationId xmlns:a16="http://schemas.microsoft.com/office/drawing/2014/main" id="{1F3833FA-08ED-4826-9B6A-0F85D808152C}"/>
              </a:ext>
            </a:extLst>
          </p:cNvPr>
          <p:cNvSpPr>
            <a:spLocks noChangeArrowheads="1"/>
          </p:cNvSpPr>
          <p:nvPr/>
        </p:nvSpPr>
        <p:spPr bwMode="auto">
          <a:xfrm>
            <a:off x="1" y="2975723"/>
            <a:ext cx="4498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ERROR PER EPOCH IDENTIFIKASI</a:t>
            </a:r>
            <a:endParaRPr lang="en-US" altLang="en-US" sz="2000" b="0" i="1" u="none" strike="noStrike" cap="none" normalizeH="0" baseline="0">
              <a:ln>
                <a:noFill/>
              </a:ln>
              <a:effectLst/>
              <a:latin typeface="Times New Roman"/>
              <a:cs typeface="Times New Roman"/>
            </a:endParaRPr>
          </a:p>
        </p:txBody>
      </p:sp>
      <p:pic>
        <p:nvPicPr>
          <p:cNvPr id="18" name="Picture 17">
            <a:extLst>
              <a:ext uri="{FF2B5EF4-FFF2-40B4-BE49-F238E27FC236}">
                <a16:creationId xmlns:a16="http://schemas.microsoft.com/office/drawing/2014/main" id="{3B6DBD0E-F2DB-46EC-B821-77E7449C3FBD}"/>
              </a:ext>
            </a:extLst>
          </p:cNvPr>
          <p:cNvPicPr>
            <a:picLocks noChangeAspect="1"/>
          </p:cNvPicPr>
          <p:nvPr/>
        </p:nvPicPr>
        <p:blipFill>
          <a:blip r:embed="rId2"/>
          <a:stretch>
            <a:fillRect/>
          </a:stretch>
        </p:blipFill>
        <p:spPr>
          <a:xfrm>
            <a:off x="113903" y="3482169"/>
            <a:ext cx="3618832" cy="2755346"/>
          </a:xfrm>
          <a:prstGeom prst="rect">
            <a:avLst/>
          </a:prstGeom>
        </p:spPr>
      </p:pic>
      <p:pic>
        <p:nvPicPr>
          <p:cNvPr id="19" name="Picture 18">
            <a:extLst>
              <a:ext uri="{FF2B5EF4-FFF2-40B4-BE49-F238E27FC236}">
                <a16:creationId xmlns:a16="http://schemas.microsoft.com/office/drawing/2014/main" id="{C1DFE35D-9F53-473E-B7C8-D7BDD4607C54}"/>
              </a:ext>
            </a:extLst>
          </p:cNvPr>
          <p:cNvPicPr>
            <a:picLocks noChangeAspect="1"/>
          </p:cNvPicPr>
          <p:nvPr/>
        </p:nvPicPr>
        <p:blipFill>
          <a:blip r:embed="rId3"/>
          <a:stretch>
            <a:fillRect/>
          </a:stretch>
        </p:blipFill>
        <p:spPr>
          <a:xfrm>
            <a:off x="4335221" y="3482169"/>
            <a:ext cx="3644731" cy="2755346"/>
          </a:xfrm>
          <a:prstGeom prst="rect">
            <a:avLst/>
          </a:prstGeom>
        </p:spPr>
      </p:pic>
      <p:pic>
        <p:nvPicPr>
          <p:cNvPr id="20" name="Picture 19">
            <a:extLst>
              <a:ext uri="{FF2B5EF4-FFF2-40B4-BE49-F238E27FC236}">
                <a16:creationId xmlns:a16="http://schemas.microsoft.com/office/drawing/2014/main" id="{200981A2-3A5D-4C22-8BA2-B26FE12291CA}"/>
              </a:ext>
            </a:extLst>
          </p:cNvPr>
          <p:cNvPicPr>
            <a:picLocks noChangeAspect="1"/>
          </p:cNvPicPr>
          <p:nvPr/>
        </p:nvPicPr>
        <p:blipFill>
          <a:blip r:embed="rId4"/>
          <a:stretch>
            <a:fillRect/>
          </a:stretch>
        </p:blipFill>
        <p:spPr>
          <a:xfrm>
            <a:off x="8310652" y="3482169"/>
            <a:ext cx="3618833" cy="2726043"/>
          </a:xfrm>
          <a:prstGeom prst="rect">
            <a:avLst/>
          </a:prstGeom>
        </p:spPr>
      </p:pic>
      <p:pic>
        <p:nvPicPr>
          <p:cNvPr id="21" name="Picture 20">
            <a:extLst>
              <a:ext uri="{FF2B5EF4-FFF2-40B4-BE49-F238E27FC236}">
                <a16:creationId xmlns:a16="http://schemas.microsoft.com/office/drawing/2014/main" id="{81E81EF6-15FF-4F96-8CD0-0C9CA48D72BB}"/>
              </a:ext>
            </a:extLst>
          </p:cNvPr>
          <p:cNvPicPr>
            <a:picLocks noChangeAspect="1"/>
          </p:cNvPicPr>
          <p:nvPr/>
        </p:nvPicPr>
        <p:blipFill>
          <a:blip r:embed="rId5"/>
          <a:stretch>
            <a:fillRect/>
          </a:stretch>
        </p:blipFill>
        <p:spPr>
          <a:xfrm>
            <a:off x="4498631" y="2016745"/>
            <a:ext cx="3268462" cy="852642"/>
          </a:xfrm>
          <a:prstGeom prst="rect">
            <a:avLst/>
          </a:prstGeom>
        </p:spPr>
      </p:pic>
      <p:pic>
        <p:nvPicPr>
          <p:cNvPr id="22" name="Picture 21">
            <a:extLst>
              <a:ext uri="{FF2B5EF4-FFF2-40B4-BE49-F238E27FC236}">
                <a16:creationId xmlns:a16="http://schemas.microsoft.com/office/drawing/2014/main" id="{91359B0D-4D93-4DEC-9507-E5435E18F404}"/>
              </a:ext>
            </a:extLst>
          </p:cNvPr>
          <p:cNvPicPr>
            <a:picLocks noChangeAspect="1"/>
          </p:cNvPicPr>
          <p:nvPr/>
        </p:nvPicPr>
        <p:blipFill>
          <a:blip r:embed="rId6"/>
          <a:stretch>
            <a:fillRect/>
          </a:stretch>
        </p:blipFill>
        <p:spPr>
          <a:xfrm>
            <a:off x="8307502" y="2009105"/>
            <a:ext cx="3437474" cy="758923"/>
          </a:xfrm>
          <a:prstGeom prst="rect">
            <a:avLst/>
          </a:prstGeom>
        </p:spPr>
      </p:pic>
    </p:spTree>
    <p:extLst>
      <p:ext uri="{BB962C8B-B14F-4D97-AF65-F5344CB8AC3E}">
        <p14:creationId xmlns:p14="http://schemas.microsoft.com/office/powerpoint/2010/main" val="3230504514"/>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INVERSE CONTROLLER</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HABIB</a:t>
            </a:r>
            <a:endParaRPr lang="id-ID" b="1">
              <a:latin typeface="+mn-lt"/>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a:t>
            </a:r>
            <a:r>
              <a:rPr lang="en-ID">
                <a:latin typeface="Courier New" panose="02070309020205020404" pitchFamily="49" charset="0"/>
              </a:rPr>
              <a:t>25</a:t>
            </a:r>
            <a:r>
              <a:rPr lang="en-ID" sz="1800" b="0" i="0" u="none" strike="noStrike" baseline="0">
                <a:latin typeface="Courier New" panose="02070309020205020404" pitchFamily="49" charset="0"/>
              </a:rPr>
              <a:t>; </a:t>
            </a:r>
          </a:p>
          <a:p>
            <a:r>
              <a:rPr lang="en-ID" sz="1800" b="0" i="0" u="none" strike="noStrike" baseline="0">
                <a:latin typeface="Courier New" panose="02070309020205020404" pitchFamily="49" charset="0"/>
              </a:rPr>
              <a:t>Learning Rate = 0.005;</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0.8;</a:t>
            </a:r>
          </a:p>
        </p:txBody>
      </p:sp>
      <p:sp>
        <p:nvSpPr>
          <p:cNvPr id="14" name="Rectangle 14">
            <a:extLst>
              <a:ext uri="{FF2B5EF4-FFF2-40B4-BE49-F238E27FC236}">
                <a16:creationId xmlns:a16="http://schemas.microsoft.com/office/drawing/2014/main" id="{71B70E02-3BDD-46F5-A061-1979456F5C2D}"/>
              </a:ext>
            </a:extLst>
          </p:cNvPr>
          <p:cNvSpPr>
            <a:spLocks noChangeArrowheads="1"/>
          </p:cNvSpPr>
          <p:nvPr/>
        </p:nvSpPr>
        <p:spPr bwMode="auto">
          <a:xfrm>
            <a:off x="4656841" y="1430486"/>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a:latin typeface="Times New Roman"/>
                <a:cs typeface="Times New Roman"/>
              </a:rPr>
              <a:t>TRAINING INVERSE</a:t>
            </a:r>
            <a:endParaRPr lang="en-US" altLang="en-US" sz="2000" b="0" i="1" u="none" strike="noStrike" cap="none" normalizeH="0" baseline="0">
              <a:ln>
                <a:noFill/>
              </a:ln>
              <a:effectLst/>
              <a:latin typeface="Times New Roman"/>
              <a:cs typeface="Times New Roman"/>
            </a:endParaRPr>
          </a:p>
        </p:txBody>
      </p:sp>
      <p:sp>
        <p:nvSpPr>
          <p:cNvPr id="15" name="Rectangle 14">
            <a:extLst>
              <a:ext uri="{FF2B5EF4-FFF2-40B4-BE49-F238E27FC236}">
                <a16:creationId xmlns:a16="http://schemas.microsoft.com/office/drawing/2014/main" id="{F1E06C3D-A79A-4D56-92A4-C4602E457196}"/>
              </a:ext>
            </a:extLst>
          </p:cNvPr>
          <p:cNvSpPr>
            <a:spLocks noChangeArrowheads="1"/>
          </p:cNvSpPr>
          <p:nvPr/>
        </p:nvSpPr>
        <p:spPr bwMode="auto">
          <a:xfrm>
            <a:off x="8445193" y="1441357"/>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TESTING </a:t>
            </a:r>
            <a:r>
              <a:rPr lang="en-US" altLang="en-US" sz="2000" b="1" i="1">
                <a:latin typeface="Times New Roman"/>
                <a:cs typeface="Times New Roman"/>
              </a:rPr>
              <a:t>INVERSE</a:t>
            </a:r>
            <a:endParaRPr lang="en-US" altLang="en-US" sz="2000" b="0" i="1" u="none" strike="noStrike" cap="none" normalizeH="0" baseline="0">
              <a:ln>
                <a:noFill/>
              </a:ln>
              <a:effectLst/>
              <a:latin typeface="Times New Roman"/>
              <a:cs typeface="Times New Roman"/>
            </a:endParaRPr>
          </a:p>
        </p:txBody>
      </p:sp>
      <p:sp>
        <p:nvSpPr>
          <p:cNvPr id="17" name="Rectangle 14">
            <a:extLst>
              <a:ext uri="{FF2B5EF4-FFF2-40B4-BE49-F238E27FC236}">
                <a16:creationId xmlns:a16="http://schemas.microsoft.com/office/drawing/2014/main" id="{1F3833FA-08ED-4826-9B6A-0F85D808152C}"/>
              </a:ext>
            </a:extLst>
          </p:cNvPr>
          <p:cNvSpPr>
            <a:spLocks noChangeArrowheads="1"/>
          </p:cNvSpPr>
          <p:nvPr/>
        </p:nvSpPr>
        <p:spPr bwMode="auto">
          <a:xfrm>
            <a:off x="1" y="2975723"/>
            <a:ext cx="4498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ERROR PER EPOCH INVERSE</a:t>
            </a:r>
            <a:endParaRPr lang="en-US" altLang="en-US" sz="2000" b="0" i="1" u="none" strike="noStrike" cap="none" normalizeH="0" baseline="0">
              <a:ln>
                <a:noFill/>
              </a:ln>
              <a:effectLst/>
              <a:latin typeface="Times New Roman"/>
              <a:cs typeface="Times New Roman"/>
            </a:endParaRPr>
          </a:p>
        </p:txBody>
      </p:sp>
      <p:pic>
        <p:nvPicPr>
          <p:cNvPr id="2" name="Picture 1">
            <a:extLst>
              <a:ext uri="{FF2B5EF4-FFF2-40B4-BE49-F238E27FC236}">
                <a16:creationId xmlns:a16="http://schemas.microsoft.com/office/drawing/2014/main" id="{FFF67600-0851-4EC9-9C0A-0E0D3FBC5562}"/>
              </a:ext>
            </a:extLst>
          </p:cNvPr>
          <p:cNvPicPr>
            <a:picLocks noChangeAspect="1"/>
          </p:cNvPicPr>
          <p:nvPr/>
        </p:nvPicPr>
        <p:blipFill>
          <a:blip r:embed="rId2"/>
          <a:stretch>
            <a:fillRect/>
          </a:stretch>
        </p:blipFill>
        <p:spPr>
          <a:xfrm>
            <a:off x="4498631" y="1955693"/>
            <a:ext cx="3581587" cy="819975"/>
          </a:xfrm>
          <a:prstGeom prst="rect">
            <a:avLst/>
          </a:prstGeom>
        </p:spPr>
      </p:pic>
      <p:pic>
        <p:nvPicPr>
          <p:cNvPr id="3" name="Picture 2">
            <a:extLst>
              <a:ext uri="{FF2B5EF4-FFF2-40B4-BE49-F238E27FC236}">
                <a16:creationId xmlns:a16="http://schemas.microsoft.com/office/drawing/2014/main" id="{06B9EEC3-C99D-497F-87CD-464FE4C70FB9}"/>
              </a:ext>
            </a:extLst>
          </p:cNvPr>
          <p:cNvPicPr>
            <a:picLocks noChangeAspect="1"/>
          </p:cNvPicPr>
          <p:nvPr/>
        </p:nvPicPr>
        <p:blipFill>
          <a:blip r:embed="rId3"/>
          <a:stretch>
            <a:fillRect/>
          </a:stretch>
        </p:blipFill>
        <p:spPr>
          <a:xfrm>
            <a:off x="8445193" y="1955693"/>
            <a:ext cx="3498562" cy="819975"/>
          </a:xfrm>
          <a:prstGeom prst="rect">
            <a:avLst/>
          </a:prstGeom>
        </p:spPr>
      </p:pic>
      <p:pic>
        <p:nvPicPr>
          <p:cNvPr id="5" name="Picture 4">
            <a:extLst>
              <a:ext uri="{FF2B5EF4-FFF2-40B4-BE49-F238E27FC236}">
                <a16:creationId xmlns:a16="http://schemas.microsoft.com/office/drawing/2014/main" id="{03F2BBDD-A32B-473A-9F26-AB321A585268}"/>
              </a:ext>
            </a:extLst>
          </p:cNvPr>
          <p:cNvPicPr>
            <a:picLocks noChangeAspect="1"/>
          </p:cNvPicPr>
          <p:nvPr/>
        </p:nvPicPr>
        <p:blipFill>
          <a:blip r:embed="rId4"/>
          <a:stretch>
            <a:fillRect/>
          </a:stretch>
        </p:blipFill>
        <p:spPr>
          <a:xfrm>
            <a:off x="136841" y="3463563"/>
            <a:ext cx="3665047" cy="2755346"/>
          </a:xfrm>
          <a:prstGeom prst="rect">
            <a:avLst/>
          </a:prstGeom>
        </p:spPr>
      </p:pic>
      <p:pic>
        <p:nvPicPr>
          <p:cNvPr id="6" name="Picture 5">
            <a:extLst>
              <a:ext uri="{FF2B5EF4-FFF2-40B4-BE49-F238E27FC236}">
                <a16:creationId xmlns:a16="http://schemas.microsoft.com/office/drawing/2014/main" id="{7D3D7373-22EF-4140-AEB8-DD4450D17316}"/>
              </a:ext>
            </a:extLst>
          </p:cNvPr>
          <p:cNvPicPr>
            <a:picLocks noChangeAspect="1"/>
          </p:cNvPicPr>
          <p:nvPr/>
        </p:nvPicPr>
        <p:blipFill>
          <a:blip r:embed="rId5"/>
          <a:stretch>
            <a:fillRect/>
          </a:stretch>
        </p:blipFill>
        <p:spPr>
          <a:xfrm>
            <a:off x="4360932" y="3482168"/>
            <a:ext cx="3470136" cy="2613976"/>
          </a:xfrm>
          <a:prstGeom prst="rect">
            <a:avLst/>
          </a:prstGeom>
        </p:spPr>
      </p:pic>
      <p:pic>
        <p:nvPicPr>
          <p:cNvPr id="7" name="Picture 6">
            <a:extLst>
              <a:ext uri="{FF2B5EF4-FFF2-40B4-BE49-F238E27FC236}">
                <a16:creationId xmlns:a16="http://schemas.microsoft.com/office/drawing/2014/main" id="{24641616-C406-4577-997A-08EF3D118A91}"/>
              </a:ext>
            </a:extLst>
          </p:cNvPr>
          <p:cNvPicPr>
            <a:picLocks noChangeAspect="1"/>
          </p:cNvPicPr>
          <p:nvPr/>
        </p:nvPicPr>
        <p:blipFill>
          <a:blip r:embed="rId6"/>
          <a:stretch>
            <a:fillRect/>
          </a:stretch>
        </p:blipFill>
        <p:spPr>
          <a:xfrm>
            <a:off x="8390112" y="3472865"/>
            <a:ext cx="3483686" cy="2632581"/>
          </a:xfrm>
          <a:prstGeom prst="rect">
            <a:avLst/>
          </a:prstGeom>
        </p:spPr>
      </p:pic>
    </p:spTree>
    <p:extLst>
      <p:ext uri="{BB962C8B-B14F-4D97-AF65-F5344CB8AC3E}">
        <p14:creationId xmlns:p14="http://schemas.microsoft.com/office/powerpoint/2010/main" val="1843680686"/>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DIRECT INVERSE CONTROL</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HABIB</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814669" y="2699423"/>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8DB5A2F-12C1-4420-8342-B03965150647}"/>
              </a:ext>
            </a:extLst>
          </p:cNvPr>
          <p:cNvSpPr txBox="1"/>
          <p:nvPr/>
        </p:nvSpPr>
        <p:spPr>
          <a:xfrm>
            <a:off x="7097615" y="1452228"/>
            <a:ext cx="114797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2" name="Picture 1">
            <a:extLst>
              <a:ext uri="{FF2B5EF4-FFF2-40B4-BE49-F238E27FC236}">
                <a16:creationId xmlns:a16="http://schemas.microsoft.com/office/drawing/2014/main" id="{4646326A-9091-4C5C-AB2A-857D23F2FB51}"/>
              </a:ext>
            </a:extLst>
          </p:cNvPr>
          <p:cNvPicPr>
            <a:picLocks noChangeAspect="1"/>
          </p:cNvPicPr>
          <p:nvPr/>
        </p:nvPicPr>
        <p:blipFill>
          <a:blip r:embed="rId2"/>
          <a:stretch>
            <a:fillRect/>
          </a:stretch>
        </p:blipFill>
        <p:spPr>
          <a:xfrm>
            <a:off x="6054049" y="2480723"/>
            <a:ext cx="5189432" cy="3898252"/>
          </a:xfrm>
          <a:prstGeom prst="rect">
            <a:avLst/>
          </a:prstGeom>
        </p:spPr>
      </p:pic>
      <p:pic>
        <p:nvPicPr>
          <p:cNvPr id="3" name="Picture 2">
            <a:extLst>
              <a:ext uri="{FF2B5EF4-FFF2-40B4-BE49-F238E27FC236}">
                <a16:creationId xmlns:a16="http://schemas.microsoft.com/office/drawing/2014/main" id="{C8F6003D-AEED-459D-8061-68F0D07FA55A}"/>
              </a:ext>
            </a:extLst>
          </p:cNvPr>
          <p:cNvPicPr>
            <a:picLocks noChangeAspect="1"/>
          </p:cNvPicPr>
          <p:nvPr/>
        </p:nvPicPr>
        <p:blipFill>
          <a:blip r:embed="rId3"/>
          <a:stretch>
            <a:fillRect/>
          </a:stretch>
        </p:blipFill>
        <p:spPr>
          <a:xfrm>
            <a:off x="819267" y="3328577"/>
            <a:ext cx="2615673" cy="1320659"/>
          </a:xfrm>
          <a:prstGeom prst="rect">
            <a:avLst/>
          </a:prstGeom>
        </p:spPr>
      </p:pic>
    </p:spTree>
    <p:extLst>
      <p:ext uri="{BB962C8B-B14F-4D97-AF65-F5344CB8AC3E}">
        <p14:creationId xmlns:p14="http://schemas.microsoft.com/office/powerpoint/2010/main" val="3492951062"/>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SYSTEM IDENTIFICATION</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GEORGE</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640243" y="1452228"/>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lIns="91440" tIns="45720" rIns="91440" bIns="45720" anchor="t">
            <a:spAutoFit/>
          </a:bodyPr>
          <a:lstStyle/>
          <a:p>
            <a:r>
              <a:rPr lang="en-ID" sz="1800" b="0" i="0" u="none" strike="noStrike" baseline="0">
                <a:latin typeface="Courier New"/>
                <a:cs typeface="Courier New"/>
              </a:rPr>
              <a:t>Neuron Hidden = </a:t>
            </a:r>
            <a:r>
              <a:rPr lang="en-ID">
                <a:latin typeface="Courier New"/>
                <a:cs typeface="Courier New"/>
              </a:rPr>
              <a:t>50</a:t>
            </a:r>
            <a:r>
              <a:rPr lang="en-ID" sz="1800" b="0" i="0" u="none" strike="noStrike" baseline="0">
                <a:latin typeface="Courier New"/>
                <a:cs typeface="Courier New"/>
              </a:rPr>
              <a:t>;</a:t>
            </a:r>
            <a:r>
              <a:rPr lang="en-ID">
                <a:latin typeface="Courier New"/>
                <a:cs typeface="Courier New"/>
              </a:rPr>
              <a:t> </a:t>
            </a:r>
            <a:endParaRPr lang="en-ID" sz="1800" b="0" i="0" u="none" strike="noStrike" baseline="0">
              <a:latin typeface="Courier New" panose="02070309020205020404" pitchFamily="49" charset="0"/>
            </a:endParaRPr>
          </a:p>
          <a:p>
            <a:r>
              <a:rPr lang="en-ID" sz="1800" b="0" i="0" u="none" strike="noStrike" baseline="0">
                <a:latin typeface="Courier New"/>
                <a:cs typeface="Courier New"/>
              </a:rPr>
              <a:t>Learning Rate = </a:t>
            </a:r>
            <a:r>
              <a:rPr lang="en-ID">
                <a:latin typeface="Courier New"/>
                <a:cs typeface="Courier New"/>
              </a:rPr>
              <a:t>0.05</a:t>
            </a:r>
            <a:r>
              <a:rPr lang="en-ID" sz="1800" b="0" i="0" u="none" strike="noStrike" baseline="0">
                <a:latin typeface="Courier New"/>
                <a:cs typeface="Courier New"/>
              </a:rPr>
              <a:t>;</a:t>
            </a:r>
          </a:p>
          <a:p>
            <a:r>
              <a:rPr lang="en-ID" err="1">
                <a:latin typeface="Courier New"/>
                <a:cs typeface="Courier New"/>
              </a:rPr>
              <a:t>Koefisien</a:t>
            </a:r>
            <a:r>
              <a:rPr lang="en-ID">
                <a:latin typeface="Courier New"/>
                <a:cs typeface="Courier New"/>
              </a:rPr>
              <a:t> Momentum</a:t>
            </a:r>
            <a:r>
              <a:rPr lang="en-ID" sz="1800" b="0" i="0" u="none" strike="noStrike" baseline="0">
                <a:latin typeface="Courier New"/>
                <a:cs typeface="Courier New"/>
              </a:rPr>
              <a:t> = </a:t>
            </a:r>
            <a:r>
              <a:rPr lang="en-ID">
                <a:latin typeface="Courier New"/>
                <a:cs typeface="Courier New"/>
              </a:rPr>
              <a:t>0.5</a:t>
            </a:r>
            <a:r>
              <a:rPr lang="en-ID" sz="1800" b="0" i="0" u="none" strike="noStrike" baseline="0">
                <a:latin typeface="Courier New"/>
                <a:cs typeface="Courier New"/>
              </a:rPr>
              <a:t>;</a:t>
            </a:r>
          </a:p>
        </p:txBody>
      </p:sp>
      <p:sp>
        <p:nvSpPr>
          <p:cNvPr id="18" name="TextBox 17">
            <a:extLst>
              <a:ext uri="{FF2B5EF4-FFF2-40B4-BE49-F238E27FC236}">
                <a16:creationId xmlns:a16="http://schemas.microsoft.com/office/drawing/2014/main" id="{E77AEA07-6E89-4DD6-9694-7C037C2FB3DD}"/>
              </a:ext>
            </a:extLst>
          </p:cNvPr>
          <p:cNvSpPr txBox="1"/>
          <p:nvPr/>
        </p:nvSpPr>
        <p:spPr>
          <a:xfrm>
            <a:off x="8448774" y="1396593"/>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268663" y="3115174"/>
            <a:ext cx="243009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a:ea typeface="Calibri" panose="020F0502020204030204" pitchFamily="34" charset="0"/>
                <a:cs typeface="Times New Roman"/>
              </a:rPr>
              <a:t>ERROR PER EPOCH</a:t>
            </a:r>
            <a:endParaRPr lang="en-US">
              <a:latin typeface="Times New Roman"/>
              <a:cs typeface="Times New Roman"/>
            </a:endParaRPr>
          </a:p>
        </p:txBody>
      </p:sp>
      <p:sp>
        <p:nvSpPr>
          <p:cNvPr id="24" name="TextBox 23">
            <a:extLst>
              <a:ext uri="{FF2B5EF4-FFF2-40B4-BE49-F238E27FC236}">
                <a16:creationId xmlns:a16="http://schemas.microsoft.com/office/drawing/2014/main" id="{0EAF2FDE-142A-4BFD-A740-FC6670DB71DF}"/>
              </a:ext>
            </a:extLst>
          </p:cNvPr>
          <p:cNvSpPr txBox="1"/>
          <p:nvPr/>
        </p:nvSpPr>
        <p:spPr>
          <a:xfrm>
            <a:off x="4931527" y="3127470"/>
            <a:ext cx="254052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effectLst/>
                <a:latin typeface="Times New Roman"/>
                <a:ea typeface="Calibri" panose="020F0502020204030204" pitchFamily="34" charset="0"/>
                <a:cs typeface="Times New Roman"/>
              </a:rPr>
              <a:t>TRAINING OUTPUT</a:t>
            </a:r>
            <a:endParaRPr lang="en-US">
              <a:latin typeface="Times New Roman"/>
              <a:cs typeface="Times New Roman"/>
            </a:endParaRPr>
          </a:p>
        </p:txBody>
      </p:sp>
      <p:sp>
        <p:nvSpPr>
          <p:cNvPr id="30" name="TextBox 29">
            <a:extLst>
              <a:ext uri="{FF2B5EF4-FFF2-40B4-BE49-F238E27FC236}">
                <a16:creationId xmlns:a16="http://schemas.microsoft.com/office/drawing/2014/main" id="{28DB5A2F-12C1-4420-8342-B03965150647}"/>
              </a:ext>
            </a:extLst>
          </p:cNvPr>
          <p:cNvSpPr txBox="1"/>
          <p:nvPr/>
        </p:nvSpPr>
        <p:spPr>
          <a:xfrm>
            <a:off x="8654425" y="3127469"/>
            <a:ext cx="254052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OUTPUT</a:t>
            </a:r>
          </a:p>
        </p:txBody>
      </p:sp>
      <p:pic>
        <p:nvPicPr>
          <p:cNvPr id="3" name="Picture 4" descr="Text&#10;&#10;Description automatically generated">
            <a:extLst>
              <a:ext uri="{FF2B5EF4-FFF2-40B4-BE49-F238E27FC236}">
                <a16:creationId xmlns:a16="http://schemas.microsoft.com/office/drawing/2014/main" id="{A65AD2A4-8ABA-4E69-8883-C49DFBFD62C5}"/>
              </a:ext>
            </a:extLst>
          </p:cNvPr>
          <p:cNvPicPr>
            <a:picLocks noChangeAspect="1"/>
          </p:cNvPicPr>
          <p:nvPr/>
        </p:nvPicPr>
        <p:blipFill>
          <a:blip r:embed="rId2"/>
          <a:stretch>
            <a:fillRect/>
          </a:stretch>
        </p:blipFill>
        <p:spPr>
          <a:xfrm>
            <a:off x="4518211" y="1858871"/>
            <a:ext cx="3361764" cy="791505"/>
          </a:xfrm>
          <a:prstGeom prst="rect">
            <a:avLst/>
          </a:prstGeom>
        </p:spPr>
      </p:pic>
      <p:pic>
        <p:nvPicPr>
          <p:cNvPr id="5" name="Picture 5" descr="Text&#10;&#10;Description automatically generated">
            <a:extLst>
              <a:ext uri="{FF2B5EF4-FFF2-40B4-BE49-F238E27FC236}">
                <a16:creationId xmlns:a16="http://schemas.microsoft.com/office/drawing/2014/main" id="{E7D97D64-1A36-4F4E-8C8D-EA558C33E2AA}"/>
              </a:ext>
            </a:extLst>
          </p:cNvPr>
          <p:cNvPicPr>
            <a:picLocks noChangeAspect="1"/>
          </p:cNvPicPr>
          <p:nvPr/>
        </p:nvPicPr>
        <p:blipFill>
          <a:blip r:embed="rId3"/>
          <a:stretch>
            <a:fillRect/>
          </a:stretch>
        </p:blipFill>
        <p:spPr>
          <a:xfrm>
            <a:off x="8268260" y="1849812"/>
            <a:ext cx="3167902" cy="603436"/>
          </a:xfrm>
          <a:prstGeom prst="rect">
            <a:avLst/>
          </a:prstGeom>
        </p:spPr>
      </p:pic>
      <p:pic>
        <p:nvPicPr>
          <p:cNvPr id="6" name="Picture 6" descr="Chart&#10;&#10;Description automatically generated">
            <a:extLst>
              <a:ext uri="{FF2B5EF4-FFF2-40B4-BE49-F238E27FC236}">
                <a16:creationId xmlns:a16="http://schemas.microsoft.com/office/drawing/2014/main" id="{560777FE-92BD-4824-B00A-AEED350A9164}"/>
              </a:ext>
            </a:extLst>
          </p:cNvPr>
          <p:cNvPicPr>
            <a:picLocks noChangeAspect="1"/>
          </p:cNvPicPr>
          <p:nvPr/>
        </p:nvPicPr>
        <p:blipFill>
          <a:blip r:embed="rId4"/>
          <a:stretch>
            <a:fillRect/>
          </a:stretch>
        </p:blipFill>
        <p:spPr>
          <a:xfrm>
            <a:off x="761440" y="3531534"/>
            <a:ext cx="3415552" cy="2691092"/>
          </a:xfrm>
          <a:prstGeom prst="rect">
            <a:avLst/>
          </a:prstGeom>
        </p:spPr>
      </p:pic>
      <p:pic>
        <p:nvPicPr>
          <p:cNvPr id="7" name="Picture 7" descr="Chart, scatter chart&#10;&#10;Description automatically generated">
            <a:extLst>
              <a:ext uri="{FF2B5EF4-FFF2-40B4-BE49-F238E27FC236}">
                <a16:creationId xmlns:a16="http://schemas.microsoft.com/office/drawing/2014/main" id="{CDD59BF1-7ABE-4D45-B734-4968BED4E649}"/>
              </a:ext>
            </a:extLst>
          </p:cNvPr>
          <p:cNvPicPr>
            <a:picLocks noChangeAspect="1"/>
          </p:cNvPicPr>
          <p:nvPr/>
        </p:nvPicPr>
        <p:blipFill>
          <a:blip r:embed="rId5"/>
          <a:stretch>
            <a:fillRect/>
          </a:stretch>
        </p:blipFill>
        <p:spPr>
          <a:xfrm>
            <a:off x="4579843" y="3530973"/>
            <a:ext cx="3236258" cy="2689411"/>
          </a:xfrm>
          <a:prstGeom prst="rect">
            <a:avLst/>
          </a:prstGeom>
        </p:spPr>
      </p:pic>
      <p:pic>
        <p:nvPicPr>
          <p:cNvPr id="8" name="Picture 9" descr="Chart, scatter chart&#10;&#10;Description automatically generated">
            <a:extLst>
              <a:ext uri="{FF2B5EF4-FFF2-40B4-BE49-F238E27FC236}">
                <a16:creationId xmlns:a16="http://schemas.microsoft.com/office/drawing/2014/main" id="{44958CAF-AB77-4C41-A3B4-34ADF1DB5BD2}"/>
              </a:ext>
            </a:extLst>
          </p:cNvPr>
          <p:cNvPicPr>
            <a:picLocks noChangeAspect="1"/>
          </p:cNvPicPr>
          <p:nvPr/>
        </p:nvPicPr>
        <p:blipFill>
          <a:blip r:embed="rId6"/>
          <a:stretch>
            <a:fillRect/>
          </a:stretch>
        </p:blipFill>
        <p:spPr>
          <a:xfrm>
            <a:off x="8272742" y="3530412"/>
            <a:ext cx="3307976" cy="2695575"/>
          </a:xfrm>
          <a:prstGeom prst="rect">
            <a:avLst/>
          </a:prstGeom>
        </p:spPr>
      </p:pic>
    </p:spTree>
    <p:extLst>
      <p:ext uri="{BB962C8B-B14F-4D97-AF65-F5344CB8AC3E}">
        <p14:creationId xmlns:p14="http://schemas.microsoft.com/office/powerpoint/2010/main" val="3025161608"/>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a:latin typeface="Times New Roman"/>
                <a:cs typeface="Times New Roman"/>
              </a:rPr>
              <a:t>INVERSE CONTROLLER</a:t>
            </a:r>
            <a:endParaRPr lang="en-US"/>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GEORGE</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640243" y="1452228"/>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lIns="91440" tIns="45720" rIns="91440" bIns="45720" anchor="t">
            <a:spAutoFit/>
          </a:bodyPr>
          <a:lstStyle/>
          <a:p>
            <a:r>
              <a:rPr lang="en-ID" sz="1800" b="0" i="0" u="none" strike="noStrike" baseline="0">
                <a:latin typeface="Courier New"/>
                <a:cs typeface="Courier New"/>
              </a:rPr>
              <a:t>Neuron Hidden = </a:t>
            </a:r>
            <a:r>
              <a:rPr lang="en-ID">
                <a:latin typeface="Courier New"/>
                <a:cs typeface="Courier New"/>
              </a:rPr>
              <a:t>50</a:t>
            </a:r>
            <a:r>
              <a:rPr lang="en-ID" sz="1800" b="0" i="0" u="none" strike="noStrike" baseline="0">
                <a:latin typeface="Courier New"/>
                <a:cs typeface="Courier New"/>
              </a:rPr>
              <a:t>;</a:t>
            </a:r>
            <a:r>
              <a:rPr lang="en-ID">
                <a:latin typeface="Courier New"/>
                <a:cs typeface="Courier New"/>
              </a:rPr>
              <a:t> </a:t>
            </a:r>
            <a:endParaRPr lang="en-ID" sz="1800" b="0" i="0" u="none" strike="noStrike" baseline="0">
              <a:latin typeface="Courier New" panose="02070309020205020404" pitchFamily="49" charset="0"/>
            </a:endParaRPr>
          </a:p>
          <a:p>
            <a:r>
              <a:rPr lang="en-ID" sz="1800" b="0" i="0" u="none" strike="noStrike" baseline="0">
                <a:latin typeface="Courier New"/>
                <a:cs typeface="Courier New"/>
              </a:rPr>
              <a:t>Learning Rate = </a:t>
            </a:r>
            <a:r>
              <a:rPr lang="en-ID">
                <a:latin typeface="Courier New"/>
                <a:cs typeface="Courier New"/>
              </a:rPr>
              <a:t>0.05</a:t>
            </a:r>
            <a:r>
              <a:rPr lang="en-ID" sz="1800" b="0" i="0" u="none" strike="noStrike" baseline="0">
                <a:latin typeface="Courier New"/>
                <a:cs typeface="Courier New"/>
              </a:rPr>
              <a:t>;</a:t>
            </a:r>
          </a:p>
          <a:p>
            <a:r>
              <a:rPr lang="en-ID" err="1">
                <a:latin typeface="Courier New"/>
                <a:cs typeface="Courier New"/>
              </a:rPr>
              <a:t>Koefisien</a:t>
            </a:r>
            <a:r>
              <a:rPr lang="en-ID">
                <a:latin typeface="Courier New"/>
                <a:cs typeface="Courier New"/>
              </a:rPr>
              <a:t> Momentum</a:t>
            </a:r>
            <a:r>
              <a:rPr lang="en-ID" sz="1800" b="0" i="0" u="none" strike="noStrike" baseline="0">
                <a:latin typeface="Courier New"/>
                <a:cs typeface="Courier New"/>
              </a:rPr>
              <a:t> = </a:t>
            </a:r>
            <a:r>
              <a:rPr lang="en-ID">
                <a:latin typeface="Courier New"/>
                <a:cs typeface="Courier New"/>
              </a:rPr>
              <a:t>0.5</a:t>
            </a:r>
            <a:r>
              <a:rPr lang="en-ID" sz="1800" b="0" i="0" u="none" strike="noStrike" baseline="0">
                <a:latin typeface="Courier New"/>
                <a:cs typeface="Courier New"/>
              </a:rPr>
              <a:t>;</a:t>
            </a:r>
          </a:p>
        </p:txBody>
      </p:sp>
      <p:sp>
        <p:nvSpPr>
          <p:cNvPr id="18" name="TextBox 17">
            <a:extLst>
              <a:ext uri="{FF2B5EF4-FFF2-40B4-BE49-F238E27FC236}">
                <a16:creationId xmlns:a16="http://schemas.microsoft.com/office/drawing/2014/main" id="{E77AEA07-6E89-4DD6-9694-7C037C2FB3DD}"/>
              </a:ext>
            </a:extLst>
          </p:cNvPr>
          <p:cNvSpPr txBox="1"/>
          <p:nvPr/>
        </p:nvSpPr>
        <p:spPr>
          <a:xfrm>
            <a:off x="8448774" y="1396593"/>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268663" y="3115174"/>
            <a:ext cx="243009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a:ea typeface="Calibri" panose="020F0502020204030204" pitchFamily="34" charset="0"/>
                <a:cs typeface="Times New Roman"/>
              </a:rPr>
              <a:t>ERROR PER EPOCH</a:t>
            </a:r>
            <a:endParaRPr lang="en-US">
              <a:latin typeface="Times New Roman"/>
              <a:cs typeface="Times New Roman"/>
            </a:endParaRPr>
          </a:p>
        </p:txBody>
      </p:sp>
      <p:sp>
        <p:nvSpPr>
          <p:cNvPr id="24" name="TextBox 23">
            <a:extLst>
              <a:ext uri="{FF2B5EF4-FFF2-40B4-BE49-F238E27FC236}">
                <a16:creationId xmlns:a16="http://schemas.microsoft.com/office/drawing/2014/main" id="{0EAF2FDE-142A-4BFD-A740-FC6670DB71DF}"/>
              </a:ext>
            </a:extLst>
          </p:cNvPr>
          <p:cNvSpPr txBox="1"/>
          <p:nvPr/>
        </p:nvSpPr>
        <p:spPr>
          <a:xfrm>
            <a:off x="4931527" y="3127470"/>
            <a:ext cx="254052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effectLst/>
                <a:latin typeface="Times New Roman"/>
                <a:ea typeface="Calibri" panose="020F0502020204030204" pitchFamily="34" charset="0"/>
                <a:cs typeface="Times New Roman"/>
              </a:rPr>
              <a:t>TRAINING OUTPUT</a:t>
            </a:r>
            <a:endParaRPr lang="en-US">
              <a:latin typeface="Times New Roman"/>
              <a:cs typeface="Times New Roman"/>
            </a:endParaRPr>
          </a:p>
        </p:txBody>
      </p:sp>
      <p:sp>
        <p:nvSpPr>
          <p:cNvPr id="30" name="TextBox 29">
            <a:extLst>
              <a:ext uri="{FF2B5EF4-FFF2-40B4-BE49-F238E27FC236}">
                <a16:creationId xmlns:a16="http://schemas.microsoft.com/office/drawing/2014/main" id="{28DB5A2F-12C1-4420-8342-B03965150647}"/>
              </a:ext>
            </a:extLst>
          </p:cNvPr>
          <p:cNvSpPr txBox="1"/>
          <p:nvPr/>
        </p:nvSpPr>
        <p:spPr>
          <a:xfrm>
            <a:off x="8654425" y="3127469"/>
            <a:ext cx="2540528" cy="369332"/>
          </a:xfrm>
          <a:prstGeom prst="rect">
            <a:avLst/>
          </a:prstGeom>
          <a:noFill/>
        </p:spPr>
        <p:txBody>
          <a:bodyPr wrap="square" lIns="91440" tIns="45720" rIns="91440" bIns="4572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OUTPUT</a:t>
            </a:r>
          </a:p>
        </p:txBody>
      </p:sp>
      <p:pic>
        <p:nvPicPr>
          <p:cNvPr id="2" name="Picture 9" descr="Text&#10;&#10;Description automatically generated">
            <a:extLst>
              <a:ext uri="{FF2B5EF4-FFF2-40B4-BE49-F238E27FC236}">
                <a16:creationId xmlns:a16="http://schemas.microsoft.com/office/drawing/2014/main" id="{72E9DFC3-74D8-4F28-A409-19F1ED29C113}"/>
              </a:ext>
            </a:extLst>
          </p:cNvPr>
          <p:cNvPicPr>
            <a:picLocks noChangeAspect="1"/>
          </p:cNvPicPr>
          <p:nvPr/>
        </p:nvPicPr>
        <p:blipFill>
          <a:blip r:embed="rId2"/>
          <a:stretch>
            <a:fillRect/>
          </a:stretch>
        </p:blipFill>
        <p:spPr>
          <a:xfrm>
            <a:off x="4383741" y="1822380"/>
            <a:ext cx="3478305" cy="846559"/>
          </a:xfrm>
          <a:prstGeom prst="rect">
            <a:avLst/>
          </a:prstGeom>
        </p:spPr>
      </p:pic>
      <p:pic>
        <p:nvPicPr>
          <p:cNvPr id="10" name="Picture 11" descr="Text&#10;&#10;Description automatically generated">
            <a:extLst>
              <a:ext uri="{FF2B5EF4-FFF2-40B4-BE49-F238E27FC236}">
                <a16:creationId xmlns:a16="http://schemas.microsoft.com/office/drawing/2014/main" id="{41703BB1-C597-431B-BAA8-1B971D07B7DF}"/>
              </a:ext>
            </a:extLst>
          </p:cNvPr>
          <p:cNvPicPr>
            <a:picLocks noChangeAspect="1"/>
          </p:cNvPicPr>
          <p:nvPr/>
        </p:nvPicPr>
        <p:blipFill>
          <a:blip r:embed="rId3"/>
          <a:stretch>
            <a:fillRect/>
          </a:stretch>
        </p:blipFill>
        <p:spPr>
          <a:xfrm>
            <a:off x="8168808" y="1822356"/>
            <a:ext cx="3169583" cy="658345"/>
          </a:xfrm>
          <a:prstGeom prst="rect">
            <a:avLst/>
          </a:prstGeom>
        </p:spPr>
      </p:pic>
      <p:pic>
        <p:nvPicPr>
          <p:cNvPr id="12" name="Picture 13">
            <a:extLst>
              <a:ext uri="{FF2B5EF4-FFF2-40B4-BE49-F238E27FC236}">
                <a16:creationId xmlns:a16="http://schemas.microsoft.com/office/drawing/2014/main" id="{DCAF1FA7-1162-4C81-A721-F1E9B27E73F7}"/>
              </a:ext>
            </a:extLst>
          </p:cNvPr>
          <p:cNvPicPr>
            <a:picLocks noChangeAspect="1"/>
          </p:cNvPicPr>
          <p:nvPr/>
        </p:nvPicPr>
        <p:blipFill>
          <a:blip r:embed="rId4"/>
          <a:stretch>
            <a:fillRect/>
          </a:stretch>
        </p:blipFill>
        <p:spPr>
          <a:xfrm>
            <a:off x="869016" y="3603252"/>
            <a:ext cx="3361764" cy="2674283"/>
          </a:xfrm>
          <a:prstGeom prst="rect">
            <a:avLst/>
          </a:prstGeom>
        </p:spPr>
      </p:pic>
      <p:pic>
        <p:nvPicPr>
          <p:cNvPr id="14" name="Picture 14">
            <a:extLst>
              <a:ext uri="{FF2B5EF4-FFF2-40B4-BE49-F238E27FC236}">
                <a16:creationId xmlns:a16="http://schemas.microsoft.com/office/drawing/2014/main" id="{07F63E37-1C27-4C8D-9086-66C839F8B334}"/>
              </a:ext>
            </a:extLst>
          </p:cNvPr>
          <p:cNvPicPr>
            <a:picLocks noChangeAspect="1"/>
          </p:cNvPicPr>
          <p:nvPr/>
        </p:nvPicPr>
        <p:blipFill>
          <a:blip r:embed="rId5"/>
          <a:stretch>
            <a:fillRect/>
          </a:stretch>
        </p:blipFill>
        <p:spPr>
          <a:xfrm>
            <a:off x="4552950" y="3602692"/>
            <a:ext cx="3290047" cy="2668680"/>
          </a:xfrm>
          <a:prstGeom prst="rect">
            <a:avLst/>
          </a:prstGeom>
        </p:spPr>
      </p:pic>
      <p:pic>
        <p:nvPicPr>
          <p:cNvPr id="15" name="Picture 15" descr="Scatter chart&#10;&#10;Description automatically generated">
            <a:extLst>
              <a:ext uri="{FF2B5EF4-FFF2-40B4-BE49-F238E27FC236}">
                <a16:creationId xmlns:a16="http://schemas.microsoft.com/office/drawing/2014/main" id="{F5057EB8-583B-454D-BC2C-D6B68D836CF6}"/>
              </a:ext>
            </a:extLst>
          </p:cNvPr>
          <p:cNvPicPr>
            <a:picLocks noChangeAspect="1"/>
          </p:cNvPicPr>
          <p:nvPr/>
        </p:nvPicPr>
        <p:blipFill>
          <a:blip r:embed="rId6"/>
          <a:stretch>
            <a:fillRect/>
          </a:stretch>
        </p:blipFill>
        <p:spPr>
          <a:xfrm>
            <a:off x="8165166" y="3602132"/>
            <a:ext cx="3388658" cy="2673723"/>
          </a:xfrm>
          <a:prstGeom prst="rect">
            <a:avLst/>
          </a:prstGeom>
        </p:spPr>
      </p:pic>
    </p:spTree>
    <p:extLst>
      <p:ext uri="{BB962C8B-B14F-4D97-AF65-F5344CB8AC3E}">
        <p14:creationId xmlns:p14="http://schemas.microsoft.com/office/powerpoint/2010/main" val="4266908872"/>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DIRECT INVERSE CONTROL</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GEORGE</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814669" y="2699423"/>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8DB5A2F-12C1-4420-8342-B03965150647}"/>
              </a:ext>
            </a:extLst>
          </p:cNvPr>
          <p:cNvSpPr txBox="1"/>
          <p:nvPr/>
        </p:nvSpPr>
        <p:spPr>
          <a:xfrm>
            <a:off x="7097615" y="1452228"/>
            <a:ext cx="114797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3" name="Picture 5" descr="Chart, scatter chart&#10;&#10;Description automatically generated">
            <a:extLst>
              <a:ext uri="{FF2B5EF4-FFF2-40B4-BE49-F238E27FC236}">
                <a16:creationId xmlns:a16="http://schemas.microsoft.com/office/drawing/2014/main" id="{5F322DD6-66C9-43E6-ABBC-16A2A3D1BA17}"/>
              </a:ext>
            </a:extLst>
          </p:cNvPr>
          <p:cNvPicPr>
            <a:picLocks noChangeAspect="1"/>
          </p:cNvPicPr>
          <p:nvPr/>
        </p:nvPicPr>
        <p:blipFill>
          <a:blip r:embed="rId2"/>
          <a:stretch>
            <a:fillRect/>
          </a:stretch>
        </p:blipFill>
        <p:spPr>
          <a:xfrm>
            <a:off x="5109883" y="1880559"/>
            <a:ext cx="5118846" cy="4396763"/>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1CB87256-40AD-48CC-A922-24FBF8F892CD}"/>
              </a:ext>
            </a:extLst>
          </p:cNvPr>
          <p:cNvPicPr>
            <a:picLocks noChangeAspect="1"/>
          </p:cNvPicPr>
          <p:nvPr/>
        </p:nvPicPr>
        <p:blipFill>
          <a:blip r:embed="rId3"/>
          <a:stretch>
            <a:fillRect/>
          </a:stretch>
        </p:blipFill>
        <p:spPr>
          <a:xfrm>
            <a:off x="1476656" y="3600450"/>
            <a:ext cx="1385606" cy="956981"/>
          </a:xfrm>
          <a:prstGeom prst="rect">
            <a:avLst/>
          </a:prstGeom>
        </p:spPr>
      </p:pic>
    </p:spTree>
    <p:extLst>
      <p:ext uri="{BB962C8B-B14F-4D97-AF65-F5344CB8AC3E}">
        <p14:creationId xmlns:p14="http://schemas.microsoft.com/office/powerpoint/2010/main" val="237316957"/>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SYSTEM IDENTIFICATION</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KEMAS</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364342" y="1470504"/>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a:t>
            </a:r>
            <a:r>
              <a:rPr lang="en-ID">
                <a:latin typeface="Courier New" panose="02070309020205020404" pitchFamily="49" charset="0"/>
              </a:rPr>
              <a:t>43</a:t>
            </a:r>
            <a:r>
              <a:rPr lang="en-ID" sz="1800" b="0" i="0" u="none" strike="noStrike" baseline="0">
                <a:latin typeface="Courier New" panose="02070309020205020404" pitchFamily="49" charset="0"/>
              </a:rPr>
              <a:t>; </a:t>
            </a:r>
          </a:p>
          <a:p>
            <a:r>
              <a:rPr lang="en-ID" sz="1800" b="0" i="0" u="none" strike="noStrike" baseline="0">
                <a:latin typeface="Courier New" panose="02070309020205020404" pitchFamily="49" charset="0"/>
              </a:rPr>
              <a:t>Learning Rate = 0.023;</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0.75;</a:t>
            </a:r>
          </a:p>
        </p:txBody>
      </p:sp>
      <p:sp>
        <p:nvSpPr>
          <p:cNvPr id="18" name="TextBox 17">
            <a:extLst>
              <a:ext uri="{FF2B5EF4-FFF2-40B4-BE49-F238E27FC236}">
                <a16:creationId xmlns:a16="http://schemas.microsoft.com/office/drawing/2014/main" id="{E77AEA07-6E89-4DD6-9694-7C037C2FB3DD}"/>
              </a:ext>
            </a:extLst>
          </p:cNvPr>
          <p:cNvSpPr txBox="1"/>
          <p:nvPr/>
        </p:nvSpPr>
        <p:spPr>
          <a:xfrm>
            <a:off x="7782852" y="1465133"/>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135365" y="3115174"/>
            <a:ext cx="24300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EAF2FDE-142A-4BFD-A740-FC6670DB71DF}"/>
              </a:ext>
            </a:extLst>
          </p:cNvPr>
          <p:cNvSpPr txBox="1"/>
          <p:nvPr/>
        </p:nvSpPr>
        <p:spPr>
          <a:xfrm>
            <a:off x="4586349" y="3071687"/>
            <a:ext cx="3688765"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10" name="Picture 9">
            <a:extLst>
              <a:ext uri="{FF2B5EF4-FFF2-40B4-BE49-F238E27FC236}">
                <a16:creationId xmlns:a16="http://schemas.microsoft.com/office/drawing/2014/main" id="{D9F59A3F-AD45-4C15-82AD-223A99EF3025}"/>
              </a:ext>
            </a:extLst>
          </p:cNvPr>
          <p:cNvPicPr>
            <a:picLocks noChangeAspect="1"/>
          </p:cNvPicPr>
          <p:nvPr/>
        </p:nvPicPr>
        <p:blipFill>
          <a:blip r:embed="rId2"/>
          <a:stretch>
            <a:fillRect/>
          </a:stretch>
        </p:blipFill>
        <p:spPr>
          <a:xfrm>
            <a:off x="538472" y="3484506"/>
            <a:ext cx="3623885" cy="2733195"/>
          </a:xfrm>
          <a:prstGeom prst="rect">
            <a:avLst/>
          </a:prstGeom>
        </p:spPr>
      </p:pic>
      <p:pic>
        <p:nvPicPr>
          <p:cNvPr id="15" name="Picture 14">
            <a:extLst>
              <a:ext uri="{FF2B5EF4-FFF2-40B4-BE49-F238E27FC236}">
                <a16:creationId xmlns:a16="http://schemas.microsoft.com/office/drawing/2014/main" id="{6D307E41-64E1-413E-B8C7-8322139B49F8}"/>
              </a:ext>
            </a:extLst>
          </p:cNvPr>
          <p:cNvPicPr>
            <a:picLocks noChangeAspect="1"/>
          </p:cNvPicPr>
          <p:nvPr/>
        </p:nvPicPr>
        <p:blipFill>
          <a:blip r:embed="rId3"/>
          <a:stretch>
            <a:fillRect/>
          </a:stretch>
        </p:blipFill>
        <p:spPr>
          <a:xfrm>
            <a:off x="4586349" y="3484506"/>
            <a:ext cx="3623885" cy="2747209"/>
          </a:xfrm>
          <a:prstGeom prst="rect">
            <a:avLst/>
          </a:prstGeom>
        </p:spPr>
      </p:pic>
      <p:sp>
        <p:nvSpPr>
          <p:cNvPr id="21" name="TextBox 20">
            <a:extLst>
              <a:ext uri="{FF2B5EF4-FFF2-40B4-BE49-F238E27FC236}">
                <a16:creationId xmlns:a16="http://schemas.microsoft.com/office/drawing/2014/main" id="{961532D4-2672-4F37-B5B6-C3D623962E09}"/>
              </a:ext>
            </a:extLst>
          </p:cNvPr>
          <p:cNvSpPr txBox="1"/>
          <p:nvPr/>
        </p:nvSpPr>
        <p:spPr>
          <a:xfrm>
            <a:off x="8421520" y="3109364"/>
            <a:ext cx="3688765"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19" name="Picture 18">
            <a:extLst>
              <a:ext uri="{FF2B5EF4-FFF2-40B4-BE49-F238E27FC236}">
                <a16:creationId xmlns:a16="http://schemas.microsoft.com/office/drawing/2014/main" id="{352CF982-1BFE-40AF-8479-EB593F2A6B95}"/>
              </a:ext>
            </a:extLst>
          </p:cNvPr>
          <p:cNvPicPr>
            <a:picLocks noChangeAspect="1"/>
          </p:cNvPicPr>
          <p:nvPr/>
        </p:nvPicPr>
        <p:blipFill>
          <a:blip r:embed="rId4"/>
          <a:stretch>
            <a:fillRect/>
          </a:stretch>
        </p:blipFill>
        <p:spPr>
          <a:xfrm>
            <a:off x="8421520" y="3502180"/>
            <a:ext cx="3630714" cy="2729535"/>
          </a:xfrm>
          <a:prstGeom prst="rect">
            <a:avLst/>
          </a:prstGeom>
        </p:spPr>
      </p:pic>
      <p:pic>
        <p:nvPicPr>
          <p:cNvPr id="25" name="Picture 24">
            <a:extLst>
              <a:ext uri="{FF2B5EF4-FFF2-40B4-BE49-F238E27FC236}">
                <a16:creationId xmlns:a16="http://schemas.microsoft.com/office/drawing/2014/main" id="{24475FA5-EAA5-4AC1-86AA-E32EB68FA718}"/>
              </a:ext>
            </a:extLst>
          </p:cNvPr>
          <p:cNvPicPr>
            <a:picLocks noChangeAspect="1"/>
          </p:cNvPicPr>
          <p:nvPr/>
        </p:nvPicPr>
        <p:blipFill>
          <a:blip r:embed="rId5"/>
          <a:stretch>
            <a:fillRect/>
          </a:stretch>
        </p:blipFill>
        <p:spPr>
          <a:xfrm>
            <a:off x="4520401" y="1998901"/>
            <a:ext cx="3126386" cy="751406"/>
          </a:xfrm>
          <a:prstGeom prst="rect">
            <a:avLst/>
          </a:prstGeom>
        </p:spPr>
      </p:pic>
      <p:pic>
        <p:nvPicPr>
          <p:cNvPr id="27" name="Picture 26">
            <a:extLst>
              <a:ext uri="{FF2B5EF4-FFF2-40B4-BE49-F238E27FC236}">
                <a16:creationId xmlns:a16="http://schemas.microsoft.com/office/drawing/2014/main" id="{875E0452-8A52-4162-BA81-FEBCF3E3E468}"/>
              </a:ext>
            </a:extLst>
          </p:cNvPr>
          <p:cNvPicPr>
            <a:picLocks noChangeAspect="1"/>
          </p:cNvPicPr>
          <p:nvPr/>
        </p:nvPicPr>
        <p:blipFill>
          <a:blip r:embed="rId6"/>
          <a:stretch>
            <a:fillRect/>
          </a:stretch>
        </p:blipFill>
        <p:spPr>
          <a:xfrm>
            <a:off x="7901846" y="2020646"/>
            <a:ext cx="3843130" cy="699556"/>
          </a:xfrm>
          <a:prstGeom prst="rect">
            <a:avLst/>
          </a:prstGeom>
        </p:spPr>
      </p:pic>
    </p:spTree>
    <p:extLst>
      <p:ext uri="{BB962C8B-B14F-4D97-AF65-F5344CB8AC3E}">
        <p14:creationId xmlns:p14="http://schemas.microsoft.com/office/powerpoint/2010/main" val="812160272"/>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INVERSE CONTROLLER</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KEMAS</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4640243" y="1452228"/>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A2DFFB7-B445-48FA-87BE-C285D82804F5}"/>
              </a:ext>
            </a:extLst>
          </p:cNvPr>
          <p:cNvSpPr txBox="1"/>
          <p:nvPr/>
        </p:nvSpPr>
        <p:spPr>
          <a:xfrm>
            <a:off x="447024" y="1852338"/>
            <a:ext cx="4209817" cy="923330"/>
          </a:xfrm>
          <a:prstGeom prst="rect">
            <a:avLst/>
          </a:prstGeom>
          <a:noFill/>
        </p:spPr>
        <p:txBody>
          <a:bodyPr wrap="square">
            <a:spAutoFit/>
          </a:bodyPr>
          <a:lstStyle/>
          <a:p>
            <a:r>
              <a:rPr lang="en-ID" sz="1800" b="0" i="0" u="none" strike="noStrike" baseline="0">
                <a:latin typeface="Courier New" panose="02070309020205020404" pitchFamily="49" charset="0"/>
              </a:rPr>
              <a:t>Neuron Hidden = </a:t>
            </a:r>
            <a:r>
              <a:rPr lang="en-ID">
                <a:latin typeface="Courier New" panose="02070309020205020404" pitchFamily="49" charset="0"/>
              </a:rPr>
              <a:t>43</a:t>
            </a:r>
            <a:r>
              <a:rPr lang="en-ID" sz="1800" b="0" i="0" u="none" strike="noStrike" baseline="0">
                <a:latin typeface="Courier New" panose="02070309020205020404" pitchFamily="49" charset="0"/>
              </a:rPr>
              <a:t>; </a:t>
            </a:r>
          </a:p>
          <a:p>
            <a:r>
              <a:rPr lang="en-ID" sz="1800" b="0" i="0" u="none" strike="noStrike" baseline="0">
                <a:latin typeface="Courier New" panose="02070309020205020404" pitchFamily="49" charset="0"/>
              </a:rPr>
              <a:t>Learning Rate = 0.023;</a:t>
            </a:r>
          </a:p>
          <a:p>
            <a:r>
              <a:rPr lang="en-ID" err="1">
                <a:latin typeface="Courier New" panose="02070309020205020404" pitchFamily="49" charset="0"/>
              </a:rPr>
              <a:t>Koefisien</a:t>
            </a:r>
            <a:r>
              <a:rPr lang="en-ID">
                <a:latin typeface="Courier New" panose="02070309020205020404" pitchFamily="49" charset="0"/>
              </a:rPr>
              <a:t> Momentum</a:t>
            </a:r>
            <a:r>
              <a:rPr lang="en-ID" sz="1800" b="0" i="0" u="none" strike="noStrike" baseline="0">
                <a:latin typeface="Courier New" panose="02070309020205020404" pitchFamily="49" charset="0"/>
              </a:rPr>
              <a:t> = 0.75;</a:t>
            </a:r>
          </a:p>
        </p:txBody>
      </p:sp>
      <p:sp>
        <p:nvSpPr>
          <p:cNvPr id="18" name="TextBox 17">
            <a:extLst>
              <a:ext uri="{FF2B5EF4-FFF2-40B4-BE49-F238E27FC236}">
                <a16:creationId xmlns:a16="http://schemas.microsoft.com/office/drawing/2014/main" id="{E77AEA07-6E89-4DD6-9694-7C037C2FB3DD}"/>
              </a:ext>
            </a:extLst>
          </p:cNvPr>
          <p:cNvSpPr txBox="1"/>
          <p:nvPr/>
        </p:nvSpPr>
        <p:spPr>
          <a:xfrm>
            <a:off x="8210234" y="1452228"/>
            <a:ext cx="3165049"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24CF379-E7F4-430E-83C3-7ECA52B6FF03}"/>
              </a:ext>
            </a:extLst>
          </p:cNvPr>
          <p:cNvSpPr txBox="1"/>
          <p:nvPr/>
        </p:nvSpPr>
        <p:spPr>
          <a:xfrm>
            <a:off x="1135365" y="3115174"/>
            <a:ext cx="24300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ERROR PER EPOCH</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EAF2FDE-142A-4BFD-A740-FC6670DB71DF}"/>
              </a:ext>
            </a:extLst>
          </p:cNvPr>
          <p:cNvSpPr txBox="1"/>
          <p:nvPr/>
        </p:nvSpPr>
        <p:spPr>
          <a:xfrm>
            <a:off x="4586349" y="3071687"/>
            <a:ext cx="3688765"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TRAINING </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5" name="Picture 4">
            <a:extLst>
              <a:ext uri="{FF2B5EF4-FFF2-40B4-BE49-F238E27FC236}">
                <a16:creationId xmlns:a16="http://schemas.microsoft.com/office/drawing/2014/main" id="{16EBBBB6-4E8C-4CC6-AB01-1BD62295D7EA}"/>
              </a:ext>
            </a:extLst>
          </p:cNvPr>
          <p:cNvPicPr>
            <a:picLocks noChangeAspect="1"/>
          </p:cNvPicPr>
          <p:nvPr/>
        </p:nvPicPr>
        <p:blipFill>
          <a:blip r:embed="rId2"/>
          <a:stretch>
            <a:fillRect/>
          </a:stretch>
        </p:blipFill>
        <p:spPr>
          <a:xfrm>
            <a:off x="4732756" y="1950475"/>
            <a:ext cx="3362795" cy="782720"/>
          </a:xfrm>
          <a:prstGeom prst="rect">
            <a:avLst/>
          </a:prstGeom>
        </p:spPr>
      </p:pic>
      <p:pic>
        <p:nvPicPr>
          <p:cNvPr id="7" name="Picture 6">
            <a:extLst>
              <a:ext uri="{FF2B5EF4-FFF2-40B4-BE49-F238E27FC236}">
                <a16:creationId xmlns:a16="http://schemas.microsoft.com/office/drawing/2014/main" id="{EE9D3EC0-A08A-4A9B-9463-EA806754D3CF}"/>
              </a:ext>
            </a:extLst>
          </p:cNvPr>
          <p:cNvPicPr>
            <a:picLocks noChangeAspect="1"/>
          </p:cNvPicPr>
          <p:nvPr/>
        </p:nvPicPr>
        <p:blipFill>
          <a:blip r:embed="rId3"/>
          <a:stretch>
            <a:fillRect/>
          </a:stretch>
        </p:blipFill>
        <p:spPr>
          <a:xfrm>
            <a:off x="8310553" y="1960648"/>
            <a:ext cx="3576931" cy="759008"/>
          </a:xfrm>
          <a:prstGeom prst="rect">
            <a:avLst/>
          </a:prstGeom>
        </p:spPr>
      </p:pic>
      <p:sp>
        <p:nvSpPr>
          <p:cNvPr id="21" name="TextBox 20">
            <a:extLst>
              <a:ext uri="{FF2B5EF4-FFF2-40B4-BE49-F238E27FC236}">
                <a16:creationId xmlns:a16="http://schemas.microsoft.com/office/drawing/2014/main" id="{961532D4-2672-4F37-B5B6-C3D623962E09}"/>
              </a:ext>
            </a:extLst>
          </p:cNvPr>
          <p:cNvSpPr txBox="1"/>
          <p:nvPr/>
        </p:nvSpPr>
        <p:spPr>
          <a:xfrm>
            <a:off x="8198719" y="3109364"/>
            <a:ext cx="3688765"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TESTING </a:t>
            </a: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14" name="Picture 13">
            <a:extLst>
              <a:ext uri="{FF2B5EF4-FFF2-40B4-BE49-F238E27FC236}">
                <a16:creationId xmlns:a16="http://schemas.microsoft.com/office/drawing/2014/main" id="{C8816238-8CC9-465E-84AC-052E43CAA9BF}"/>
              </a:ext>
            </a:extLst>
          </p:cNvPr>
          <p:cNvPicPr>
            <a:picLocks noChangeAspect="1"/>
          </p:cNvPicPr>
          <p:nvPr/>
        </p:nvPicPr>
        <p:blipFill>
          <a:blip r:embed="rId4"/>
          <a:stretch>
            <a:fillRect/>
          </a:stretch>
        </p:blipFill>
        <p:spPr>
          <a:xfrm>
            <a:off x="580589" y="3478696"/>
            <a:ext cx="3623885" cy="2726542"/>
          </a:xfrm>
          <a:prstGeom prst="rect">
            <a:avLst/>
          </a:prstGeom>
        </p:spPr>
      </p:pic>
      <p:pic>
        <p:nvPicPr>
          <p:cNvPr id="17" name="Picture 16">
            <a:extLst>
              <a:ext uri="{FF2B5EF4-FFF2-40B4-BE49-F238E27FC236}">
                <a16:creationId xmlns:a16="http://schemas.microsoft.com/office/drawing/2014/main" id="{945EA6DC-8D6D-4A28-AC5E-EFA9EB06846D}"/>
              </a:ext>
            </a:extLst>
          </p:cNvPr>
          <p:cNvPicPr>
            <a:picLocks noChangeAspect="1"/>
          </p:cNvPicPr>
          <p:nvPr/>
        </p:nvPicPr>
        <p:blipFill>
          <a:blip r:embed="rId5"/>
          <a:stretch>
            <a:fillRect/>
          </a:stretch>
        </p:blipFill>
        <p:spPr>
          <a:xfrm>
            <a:off x="4362489" y="3478696"/>
            <a:ext cx="3628130" cy="2726542"/>
          </a:xfrm>
          <a:prstGeom prst="rect">
            <a:avLst/>
          </a:prstGeom>
        </p:spPr>
      </p:pic>
      <p:pic>
        <p:nvPicPr>
          <p:cNvPr id="23" name="Picture 22">
            <a:extLst>
              <a:ext uri="{FF2B5EF4-FFF2-40B4-BE49-F238E27FC236}">
                <a16:creationId xmlns:a16="http://schemas.microsoft.com/office/drawing/2014/main" id="{390B6FB1-B464-4F95-9405-D17490A8C020}"/>
              </a:ext>
            </a:extLst>
          </p:cNvPr>
          <p:cNvPicPr>
            <a:picLocks noChangeAspect="1"/>
          </p:cNvPicPr>
          <p:nvPr/>
        </p:nvPicPr>
        <p:blipFill>
          <a:blip r:embed="rId6"/>
          <a:stretch>
            <a:fillRect/>
          </a:stretch>
        </p:blipFill>
        <p:spPr>
          <a:xfrm>
            <a:off x="8210233" y="3478695"/>
            <a:ext cx="3590949" cy="2726541"/>
          </a:xfrm>
          <a:prstGeom prst="rect">
            <a:avLst/>
          </a:prstGeom>
        </p:spPr>
      </p:pic>
    </p:spTree>
    <p:extLst>
      <p:ext uri="{BB962C8B-B14F-4D97-AF65-F5344CB8AC3E}">
        <p14:creationId xmlns:p14="http://schemas.microsoft.com/office/powerpoint/2010/main" val="1286389020"/>
      </p:ext>
    </p:extLst>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F869465-35EF-4B76-B8B5-2825CC489831}"/>
              </a:ext>
            </a:extLst>
          </p:cNvPr>
          <p:cNvSpPr>
            <a:spLocks noChangeArrowheads="1"/>
          </p:cNvSpPr>
          <p:nvPr/>
        </p:nvSpPr>
        <p:spPr bwMode="auto">
          <a:xfrm>
            <a:off x="447024" y="1452228"/>
            <a:ext cx="4073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000" b="1" i="1" u="none" strike="noStrike" cap="none" normalizeH="0" baseline="0">
                <a:ln>
                  <a:noFill/>
                </a:ln>
                <a:effectLst/>
                <a:latin typeface="Times New Roman"/>
                <a:cs typeface="Times New Roman"/>
              </a:rPr>
              <a:t>DIRECT INVERSE CONTROL</a:t>
            </a:r>
            <a:endParaRPr lang="en-US" altLang="en-US" sz="2000" b="0" i="1" u="none" strike="noStrike" cap="none" normalizeH="0" baseline="0">
              <a:ln>
                <a:noFill/>
              </a:ln>
              <a:effectLst/>
              <a:latin typeface="Times New Roman"/>
              <a:cs typeface="Times New Roman"/>
            </a:endParaRPr>
          </a:p>
        </p:txBody>
      </p:sp>
      <p:sp>
        <p:nvSpPr>
          <p:cNvPr id="9" name="Title 1">
            <a:extLst>
              <a:ext uri="{FF2B5EF4-FFF2-40B4-BE49-F238E27FC236}">
                <a16:creationId xmlns:a16="http://schemas.microsoft.com/office/drawing/2014/main" id="{4238C384-4060-4B45-8C68-7C138383330D}"/>
              </a:ext>
            </a:extLst>
          </p:cNvPr>
          <p:cNvSpPr txBox="1">
            <a:spLocks/>
          </p:cNvSpPr>
          <p:nvPr/>
        </p:nvSpPr>
        <p:spPr>
          <a:xfrm>
            <a:off x="727881" y="479025"/>
            <a:ext cx="10515600" cy="75140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SIMULASI KEMAS</a:t>
            </a:r>
            <a:endParaRPr lang="id-ID" b="1">
              <a:latin typeface="+mn-lt"/>
            </a:endParaRPr>
          </a:p>
        </p:txBody>
      </p:sp>
      <p:sp>
        <p:nvSpPr>
          <p:cNvPr id="11" name="TextBox 10">
            <a:extLst>
              <a:ext uri="{FF2B5EF4-FFF2-40B4-BE49-F238E27FC236}">
                <a16:creationId xmlns:a16="http://schemas.microsoft.com/office/drawing/2014/main" id="{9F5ABB22-3DAB-4849-A388-C1397E123050}"/>
              </a:ext>
            </a:extLst>
          </p:cNvPr>
          <p:cNvSpPr txBox="1"/>
          <p:nvPr/>
        </p:nvSpPr>
        <p:spPr>
          <a:xfrm>
            <a:off x="814669" y="2699423"/>
            <a:ext cx="248642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a:latin typeface="Times New Roman" panose="02020603050405020304" pitchFamily="18" charset="0"/>
                <a:ea typeface="Calibri" panose="020F0502020204030204" pitchFamily="34" charset="0"/>
                <a:cs typeface="Times New Roman" panose="02020603050405020304" pitchFamily="18" charset="0"/>
              </a:rPr>
              <a:t>RESULTS</a:t>
            </a:r>
            <a:endPar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8DB5A2F-12C1-4420-8342-B03965150647}"/>
              </a:ext>
            </a:extLst>
          </p:cNvPr>
          <p:cNvSpPr txBox="1"/>
          <p:nvPr/>
        </p:nvSpPr>
        <p:spPr>
          <a:xfrm>
            <a:off x="7097615" y="1452228"/>
            <a:ext cx="114797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pic>
        <p:nvPicPr>
          <p:cNvPr id="3" name="Picture 2">
            <a:extLst>
              <a:ext uri="{FF2B5EF4-FFF2-40B4-BE49-F238E27FC236}">
                <a16:creationId xmlns:a16="http://schemas.microsoft.com/office/drawing/2014/main" id="{8B079942-E594-4C38-A986-C093764C58CF}"/>
              </a:ext>
            </a:extLst>
          </p:cNvPr>
          <p:cNvPicPr>
            <a:picLocks noChangeAspect="1"/>
          </p:cNvPicPr>
          <p:nvPr/>
        </p:nvPicPr>
        <p:blipFill>
          <a:blip r:embed="rId2"/>
          <a:stretch>
            <a:fillRect/>
          </a:stretch>
        </p:blipFill>
        <p:spPr>
          <a:xfrm>
            <a:off x="890142" y="3160992"/>
            <a:ext cx="1467055" cy="933580"/>
          </a:xfrm>
          <a:prstGeom prst="rect">
            <a:avLst/>
          </a:prstGeom>
        </p:spPr>
      </p:pic>
      <p:pic>
        <p:nvPicPr>
          <p:cNvPr id="7" name="Picture 6">
            <a:extLst>
              <a:ext uri="{FF2B5EF4-FFF2-40B4-BE49-F238E27FC236}">
                <a16:creationId xmlns:a16="http://schemas.microsoft.com/office/drawing/2014/main" id="{E14D0C8D-552A-45CC-80AE-778AB9D3A26C}"/>
              </a:ext>
            </a:extLst>
          </p:cNvPr>
          <p:cNvPicPr>
            <a:picLocks noChangeAspect="1"/>
          </p:cNvPicPr>
          <p:nvPr/>
        </p:nvPicPr>
        <p:blipFill>
          <a:blip r:embed="rId3"/>
          <a:stretch>
            <a:fillRect/>
          </a:stretch>
        </p:blipFill>
        <p:spPr>
          <a:xfrm>
            <a:off x="4764335" y="1986703"/>
            <a:ext cx="5814531" cy="4392272"/>
          </a:xfrm>
          <a:prstGeom prst="rect">
            <a:avLst/>
          </a:prstGeom>
        </p:spPr>
      </p:pic>
    </p:spTree>
    <p:extLst>
      <p:ext uri="{BB962C8B-B14F-4D97-AF65-F5344CB8AC3E}">
        <p14:creationId xmlns:p14="http://schemas.microsoft.com/office/powerpoint/2010/main" val="3888892745"/>
      </p:ext>
    </p:extLst>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ol_neural_network - The Data Scientist">
            <a:extLst>
              <a:ext uri="{FF2B5EF4-FFF2-40B4-BE49-F238E27FC236}">
                <a16:creationId xmlns:a16="http://schemas.microsoft.com/office/drawing/2014/main" id="{1A7A227B-593E-4493-B7DA-BF3583BA8544}"/>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r="20036"/>
          <a:stretch/>
        </p:blipFill>
        <p:spPr bwMode="auto">
          <a:xfrm>
            <a:off x="0" y="-31122"/>
            <a:ext cx="12192000" cy="68891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6FC5D3-E902-426C-97A4-2924EAC4A598}"/>
              </a:ext>
            </a:extLst>
          </p:cNvPr>
          <p:cNvSpPr>
            <a:spLocks noGrp="1"/>
          </p:cNvSpPr>
          <p:nvPr>
            <p:ph type="title"/>
          </p:nvPr>
        </p:nvSpPr>
        <p:spPr>
          <a:xfrm>
            <a:off x="838200" y="307374"/>
            <a:ext cx="10515600" cy="1325563"/>
          </a:xfrm>
        </p:spPr>
        <p:txBody>
          <a:bodyPr/>
          <a:lstStyle/>
          <a:p>
            <a:r>
              <a:rPr lang="en-US" b="1">
                <a:latin typeface="+mn-lt"/>
              </a:rPr>
              <a:t>KESIMPULAN</a:t>
            </a:r>
            <a:endParaRPr lang="en-ID" b="1">
              <a:latin typeface="+mn-lt"/>
            </a:endParaRPr>
          </a:p>
        </p:txBody>
      </p:sp>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199" y="1421363"/>
            <a:ext cx="10737915" cy="5281095"/>
          </a:xfrm>
        </p:spPr>
        <p:txBody>
          <a:bodyPr>
            <a:normAutofit fontScale="92500" lnSpcReduction="20000"/>
          </a:bodyPr>
          <a:lstStyle/>
          <a:p>
            <a:pPr marL="342900" marR="0" lvl="0" indent="-342900" algn="just">
              <a:lnSpc>
                <a:spcPct val="150000"/>
              </a:lnSpc>
              <a:spcBef>
                <a:spcPts val="0"/>
              </a:spcBef>
              <a:spcAft>
                <a:spcPts val="1200"/>
              </a:spcAft>
              <a:buFont typeface="+mj-lt"/>
              <a:buAutoNum type="arabicPeriod"/>
            </a:pP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ANN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pembelajaran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nilai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bobot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neuron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relatif</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error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diperoleh</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ANN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mengidentifikasi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pengendali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kendali</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Nilai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masukan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berpola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teratur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dibandingkan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nilai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masukan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acak</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neuron hidden layer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berpengaruh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terhadap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dimana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semakin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neuron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memberikan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namun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perlu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diwaspadai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pengaruh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neuron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terlalu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banyak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karena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menyebabkan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overfitting</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identifikasi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dilakukan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artificial neural network</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Desain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kendali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inversi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dilakukan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menggunakan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artificial neural network</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20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Penggabungan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identifikasi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kendali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inversi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membentuk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metode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direct inverse control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memperbolehkan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mengendalikan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non linear</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8631333"/>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3857115"/>
          </a:xfrm>
        </p:spPr>
        <p:txBody>
          <a:bodyPr>
            <a:normAutofit/>
          </a:bodyPr>
          <a:lstStyle/>
          <a:p>
            <a:pPr marL="0" marR="0" indent="0" algn="just">
              <a:lnSpc>
                <a:spcPct val="150000"/>
              </a:lnSpc>
              <a:spcBef>
                <a:spcPts val="0"/>
              </a:spcBef>
              <a:spcAft>
                <a:spcPts val="0"/>
              </a:spcAft>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Cara kerja dari sebuah neuron adalah akan bereaksi apabila potensial listrik mencapai suatu batasan tertentu. Neuron akan menjumlahkan sinyal yang masuk melalui dendrite yang dikalikan dengan pembobot sinapsis. Proses pembelajaran terjadi dengan perubahan yang terjadi pada sinapsis. Sinyal yang masuk akan dijumlahkan dan dikonversi dengan suatu fungsi aktivitas yang kemudian akan mengeluarkan suatu sinyal pemicu yang dialirkan ke neuron lain.</a:t>
            </a:r>
          </a:p>
        </p:txBody>
      </p:sp>
      <p:pic>
        <p:nvPicPr>
          <p:cNvPr id="5" name="Picture 4" descr="Sel saraf - Wikipedia bahasa Indonesia, ensiklopedia bebas">
            <a:extLst>
              <a:ext uri="{FF2B5EF4-FFF2-40B4-BE49-F238E27FC236}">
                <a16:creationId xmlns:a16="http://schemas.microsoft.com/office/drawing/2014/main" id="{5A39C09B-CCAA-4174-8B29-53C8BE00C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4311" y="2276077"/>
            <a:ext cx="4677877" cy="25269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itle 1">
            <a:extLst>
              <a:ext uri="{FF2B5EF4-FFF2-40B4-BE49-F238E27FC236}">
                <a16:creationId xmlns:a16="http://schemas.microsoft.com/office/drawing/2014/main" id="{28E39175-0562-4957-901F-DE3828B2FDAA}"/>
              </a:ext>
            </a:extLst>
          </p:cNvPr>
          <p:cNvSpPr txBox="1">
            <a:spLocks/>
          </p:cNvSpPr>
          <p:nvPr/>
        </p:nvSpPr>
        <p:spPr>
          <a:xfrm>
            <a:off x="838200" y="921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mn-lt"/>
              </a:rPr>
              <a:t>DASAR TEORI – PRINSIP KERJA</a:t>
            </a:r>
            <a:endParaRPr lang="id-ID" b="1">
              <a:latin typeface="+mn-lt"/>
            </a:endParaRPr>
          </a:p>
        </p:txBody>
      </p:sp>
    </p:spTree>
    <p:extLst>
      <p:ext uri="{BB962C8B-B14F-4D97-AF65-F5344CB8AC3E}">
        <p14:creationId xmlns:p14="http://schemas.microsoft.com/office/powerpoint/2010/main" val="525489884"/>
      </p:ext>
    </p:extLst>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4CA16D-4006-4E78-A42C-3A6BC48968FA}"/>
              </a:ext>
            </a:extLst>
          </p:cNvPr>
          <p:cNvSpPr txBox="1">
            <a:spLocks/>
          </p:cNvSpPr>
          <p:nvPr/>
        </p:nvSpPr>
        <p:spPr>
          <a:xfrm>
            <a:off x="-986857" y="2310888"/>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err="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err="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9" name="Title 1">
            <a:extLst>
              <a:ext uri="{FF2B5EF4-FFF2-40B4-BE49-F238E27FC236}">
                <a16:creationId xmlns:a16="http://schemas.microsoft.com/office/drawing/2014/main" id="{A219BAEB-DA58-4B04-B4C1-F536E3050722}"/>
              </a:ext>
            </a:extLst>
          </p:cNvPr>
          <p:cNvSpPr txBox="1">
            <a:spLocks/>
          </p:cNvSpPr>
          <p:nvPr/>
        </p:nvSpPr>
        <p:spPr>
          <a:xfrm>
            <a:off x="-854813" y="1838620"/>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20" name="Title 1">
            <a:extLst>
              <a:ext uri="{FF2B5EF4-FFF2-40B4-BE49-F238E27FC236}">
                <a16:creationId xmlns:a16="http://schemas.microsoft.com/office/drawing/2014/main" id="{329E124F-F452-4032-9434-E22BB7E6FC9E}"/>
              </a:ext>
            </a:extLst>
          </p:cNvPr>
          <p:cNvSpPr txBox="1">
            <a:spLocks/>
          </p:cNvSpPr>
          <p:nvPr/>
        </p:nvSpPr>
        <p:spPr>
          <a:xfrm>
            <a:off x="-613611" y="95712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rPr>
              <a:t>ขอบคุณ</a:t>
            </a:r>
            <a:r>
              <a:rPr lang="en-US" i="1">
                <a:solidFill>
                  <a:srgbClr val="5C5C5C"/>
                </a:solidFill>
              </a:rPr>
              <a:t> </a:t>
            </a:r>
            <a:r>
              <a:rPr lang="en-US">
                <a:solidFill>
                  <a:srgbClr val="5C5C5C"/>
                </a:solidFill>
              </a:rPr>
              <a:t> </a:t>
            </a:r>
            <a:r>
              <a:rPr lang="en-US" b="1" i="1" err="1">
                <a:solidFill>
                  <a:srgbClr val="5C5C5C"/>
                </a:solidFill>
              </a:rPr>
              <a:t>Спасибо</a:t>
            </a:r>
            <a:r>
              <a:rPr lang="en-US" altLang="ko-KR">
                <a:solidFill>
                  <a:srgbClr val="5C5C5C"/>
                </a:solidFill>
                <a:ea typeface="맑은 고딕"/>
              </a:rPr>
              <a:t> </a:t>
            </a:r>
            <a:r>
              <a:rPr lang="ko-KR" altLang="en-US" b="1">
                <a:solidFill>
                  <a:srgbClr val="5C5C5C"/>
                </a:solidFill>
                <a:ea typeface="맑은 고딕"/>
              </a:rPr>
              <a:t>감사합니다</a:t>
            </a:r>
            <a:endParaRPr lang="en-US" b="1">
              <a:solidFill>
                <a:srgbClr val="5C5C5C"/>
              </a:solidFill>
              <a:ea typeface="맑은 고딕"/>
              <a:cs typeface="Calibri Light"/>
            </a:endParaRPr>
          </a:p>
          <a:p>
            <a:pPr algn="ctr"/>
            <a:endParaRPr lang="en-US">
              <a:solidFill>
                <a:srgbClr val="5C5C5C"/>
              </a:solidFill>
              <a:cs typeface="Calibri Light"/>
            </a:endParaRPr>
          </a:p>
        </p:txBody>
      </p:sp>
      <p:sp>
        <p:nvSpPr>
          <p:cNvPr id="10" name="Title 1">
            <a:extLst>
              <a:ext uri="{FF2B5EF4-FFF2-40B4-BE49-F238E27FC236}">
                <a16:creationId xmlns:a16="http://schemas.microsoft.com/office/drawing/2014/main" id="{3F129C14-FD05-49B9-9EA5-FCD7D71CA7C3}"/>
              </a:ext>
            </a:extLst>
          </p:cNvPr>
          <p:cNvSpPr txBox="1">
            <a:spLocks/>
          </p:cNvSpPr>
          <p:nvPr/>
        </p:nvSpPr>
        <p:spPr>
          <a:xfrm>
            <a:off x="-1484096" y="3081781"/>
            <a:ext cx="15159776"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sz="8600" b="1" i="1" err="1">
                <a:solidFill>
                  <a:srgbClr val="5C5C5C"/>
                </a:solidFill>
              </a:rPr>
              <a:t>Terima</a:t>
            </a:r>
            <a:r>
              <a:rPr lang="en-US" sz="8600"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1" name="Title 1">
            <a:extLst>
              <a:ext uri="{FF2B5EF4-FFF2-40B4-BE49-F238E27FC236}">
                <a16:creationId xmlns:a16="http://schemas.microsoft.com/office/drawing/2014/main" id="{E601DF2C-8674-4B7A-82FD-9FB073B15EDF}"/>
              </a:ext>
            </a:extLst>
          </p:cNvPr>
          <p:cNvSpPr txBox="1">
            <a:spLocks/>
          </p:cNvSpPr>
          <p:nvPr/>
        </p:nvSpPr>
        <p:spPr>
          <a:xfrm>
            <a:off x="-908703" y="5534734"/>
            <a:ext cx="14077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i="1">
                <a:solidFill>
                  <a:srgbClr val="5C5C5C"/>
                </a:solidFill>
                <a:latin typeface="Calibri Light"/>
                <a:cs typeface="Calibri Light"/>
              </a:rPr>
              <a:t> </a:t>
            </a:r>
            <a:r>
              <a:rPr lang="hr-HR" altLang="en-US" b="1" i="1">
                <a:solidFill>
                  <a:srgbClr val="5C5C5C"/>
                </a:solidFill>
                <a:latin typeface="Calibri Light"/>
                <a:cs typeface="Calibri Light"/>
              </a:rPr>
              <a:t>Hvala vam</a:t>
            </a:r>
            <a:r>
              <a:rPr lang="en-US" altLang="en-US">
                <a:solidFill>
                  <a:srgbClr val="5C5C5C"/>
                </a:solidFill>
                <a:latin typeface="Calibri Light"/>
                <a:cs typeface="Calibri Light"/>
              </a:rPr>
              <a:t> </a:t>
            </a:r>
            <a:r>
              <a:rPr lang="hy-AM" altLang="en-US" b="1" i="1">
                <a:solidFill>
                  <a:srgbClr val="5C5C5C"/>
                </a:solidFill>
                <a:latin typeface="Google Sans"/>
                <a:cs typeface="Calibri Light"/>
              </a:rPr>
              <a:t>շնորհակալություaն</a:t>
            </a:r>
            <a:r>
              <a:rPr lang="hy-AM" altLang="en-US">
                <a:solidFill>
                  <a:srgbClr val="5C5C5C"/>
                </a:solidFill>
                <a:latin typeface="Google Sans"/>
                <a:cs typeface="Calibri Light"/>
              </a:rPr>
              <a:t> </a:t>
            </a:r>
            <a:r>
              <a:rPr lang="hy-AM" altLang="en-US" b="1" i="1">
                <a:solidFill>
                  <a:srgbClr val="5C5C5C"/>
                </a:solidFill>
                <a:latin typeface="Google Sans"/>
                <a:cs typeface="Calibri Light"/>
              </a:rPr>
              <a:t>Rahmat</a:t>
            </a:r>
            <a:r>
              <a:rPr lang="hy-AM" altLang="en-US">
                <a:solidFill>
                  <a:srgbClr val="5C5C5C"/>
                </a:solidFill>
                <a:latin typeface="Google Sans"/>
                <a:cs typeface="Calibri Light"/>
              </a:rPr>
              <a:t> </a:t>
            </a:r>
            <a:r>
              <a:rPr lang="en-US" altLang="en-US" b="1" i="1" err="1">
                <a:solidFill>
                  <a:srgbClr val="5C5C5C"/>
                </a:solidFill>
                <a:latin typeface="Calibri Light"/>
                <a:cs typeface="Calibri Light"/>
              </a:rPr>
              <a:t>Takk</a:t>
            </a:r>
            <a:r>
              <a:rPr lang="en-US" altLang="en-US" b="1" i="1">
                <a:solidFill>
                  <a:srgbClr val="5C5C5C"/>
                </a:solidFill>
                <a:latin typeface="Calibri Light"/>
                <a:cs typeface="Calibri Light"/>
              </a:rPr>
              <a:t> </a:t>
            </a:r>
            <a:r>
              <a:rPr lang="en-US" altLang="en-US" b="1" i="1" err="1">
                <a:solidFill>
                  <a:srgbClr val="5C5C5C"/>
                </a:solidFill>
                <a:latin typeface="Calibri Light"/>
                <a:cs typeface="Calibri Light"/>
              </a:rPr>
              <a:t>skal</a:t>
            </a:r>
            <a:r>
              <a:rPr lang="en-US" altLang="en-US" b="1" i="1">
                <a:solidFill>
                  <a:srgbClr val="5C5C5C"/>
                </a:solidFill>
                <a:latin typeface="Calibri Light"/>
                <a:cs typeface="Calibri Light"/>
              </a:rPr>
              <a:t> du ha</a:t>
            </a:r>
          </a:p>
        </p:txBody>
      </p:sp>
      <p:sp>
        <p:nvSpPr>
          <p:cNvPr id="12" name="Title 1">
            <a:extLst>
              <a:ext uri="{FF2B5EF4-FFF2-40B4-BE49-F238E27FC236}">
                <a16:creationId xmlns:a16="http://schemas.microsoft.com/office/drawing/2014/main" id="{A1AB2A01-5ADF-4DF6-869F-A0871F913807}"/>
              </a:ext>
            </a:extLst>
          </p:cNvPr>
          <p:cNvSpPr txBox="1">
            <a:spLocks/>
          </p:cNvSpPr>
          <p:nvPr/>
        </p:nvSpPr>
        <p:spPr>
          <a:xfrm>
            <a:off x="-776659" y="5008678"/>
            <a:ext cx="1427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b="1" i="1">
                <a:solidFill>
                  <a:srgbClr val="5C5C5C"/>
                </a:solidFill>
                <a:ea typeface="+mj-lt"/>
                <a:cs typeface="+mj-lt"/>
              </a:rPr>
              <a:t>Gratia</a:t>
            </a:r>
            <a:r>
              <a:rPr lang="en-US" altLang="ko-KR" i="1">
                <a:solidFill>
                  <a:srgbClr val="5C5C5C"/>
                </a:solidFill>
                <a:ea typeface="+mj-lt"/>
                <a:cs typeface="+mj-lt"/>
              </a:rPr>
              <a:t> </a:t>
            </a:r>
            <a:r>
              <a:rPr lang="en-US" altLang="ko-KR" b="1" i="1" err="1">
                <a:solidFill>
                  <a:srgbClr val="5C5C5C"/>
                </a:solidFill>
                <a:ea typeface="+mj-lt"/>
                <a:cs typeface="+mj-lt"/>
              </a:rPr>
              <a:t>Hatur</a:t>
            </a:r>
            <a:r>
              <a:rPr lang="en-US" altLang="ko-KR" b="1" i="1">
                <a:solidFill>
                  <a:srgbClr val="5C5C5C"/>
                </a:solidFill>
                <a:ea typeface="+mj-lt"/>
                <a:cs typeface="+mj-lt"/>
              </a:rPr>
              <a:t> </a:t>
            </a:r>
            <a:r>
              <a:rPr lang="en-US" altLang="ko-KR" b="1" i="1" err="1">
                <a:solidFill>
                  <a:srgbClr val="5C5C5C"/>
                </a:solidFill>
                <a:ea typeface="+mj-lt"/>
                <a:cs typeface="+mj-lt"/>
              </a:rPr>
              <a:t>Nuhun</a:t>
            </a:r>
            <a:r>
              <a:rPr lang="en-US" altLang="ko-KR" i="1">
                <a:solidFill>
                  <a:srgbClr val="5C5C5C"/>
                </a:solidFill>
                <a:ea typeface="+mj-lt"/>
                <a:cs typeface="+mj-lt"/>
              </a:rPr>
              <a:t> </a:t>
            </a:r>
            <a:r>
              <a:rPr lang="en-US" altLang="ko-KR" b="1" err="1">
                <a:solidFill>
                  <a:srgbClr val="5C5C5C"/>
                </a:solidFill>
                <a:ea typeface="+mj-lt"/>
                <a:cs typeface="+mj-lt"/>
              </a:rPr>
              <a:t>شكرا</a:t>
            </a:r>
            <a:r>
              <a:rPr lang="en-US" altLang="ko-KR" i="1">
                <a:solidFill>
                  <a:srgbClr val="5C5C5C"/>
                </a:solidFill>
                <a:ea typeface="+mj-lt"/>
                <a:cs typeface="+mj-lt"/>
              </a:rPr>
              <a:t> </a:t>
            </a:r>
            <a:r>
              <a:rPr lang="en-US" b="1" i="1">
                <a:solidFill>
                  <a:srgbClr val="5C5C5C"/>
                </a:solidFill>
                <a:ea typeface="+mj-lt"/>
                <a:cs typeface="+mj-lt"/>
              </a:rPr>
              <a:t>cam </a:t>
            </a:r>
            <a:r>
              <a:rPr lang="en-US" b="1" i="1" err="1">
                <a:solidFill>
                  <a:srgbClr val="5C5C5C"/>
                </a:solidFill>
                <a:ea typeface="+mj-lt"/>
                <a:cs typeface="+mj-lt"/>
              </a:rPr>
              <a:t>ơn</a:t>
            </a:r>
            <a:r>
              <a:rPr lang="en-US">
                <a:solidFill>
                  <a:srgbClr val="5C5C5C"/>
                </a:solidFill>
                <a:ea typeface="+mj-lt"/>
                <a:cs typeface="+mj-lt"/>
              </a:rPr>
              <a:t> </a:t>
            </a:r>
            <a:r>
              <a:rPr lang="en-US" b="1" i="1" err="1">
                <a:solidFill>
                  <a:srgbClr val="5C5C5C"/>
                </a:solidFill>
                <a:ea typeface="+mj-lt"/>
                <a:cs typeface="+mj-lt"/>
              </a:rPr>
              <a:t>Bedankt</a:t>
            </a:r>
            <a:r>
              <a:rPr lang="en-US">
                <a:solidFill>
                  <a:srgbClr val="5C5C5C"/>
                </a:solidFill>
                <a:latin typeface="Calibri Light"/>
                <a:cs typeface="Calibri Light"/>
              </a:rPr>
              <a:t> </a:t>
            </a:r>
            <a:r>
              <a:rPr lang="mk-MK" altLang="en-US" b="1" i="1">
                <a:solidFill>
                  <a:srgbClr val="5C5C5C"/>
                </a:solidFill>
                <a:latin typeface="Google Sans"/>
              </a:rPr>
              <a:t>Ви благодарам</a:t>
            </a:r>
            <a:r>
              <a:rPr lang="mk-MK" altLang="en-US" sz="1200" b="1" i="1">
                <a:solidFill>
                  <a:srgbClr val="5C5C5C"/>
                </a:solidFill>
              </a:rPr>
              <a:t> </a:t>
            </a:r>
            <a:endParaRPr lang="mk-MK" altLang="en-US" sz="3600" b="1" i="1">
              <a:solidFill>
                <a:srgbClr val="5C5C5C"/>
              </a:solidFill>
              <a:latin typeface="Arial" panose="020B0604020202020204" pitchFamily="34" charset="0"/>
              <a:cs typeface="Arial"/>
            </a:endParaRPr>
          </a:p>
          <a:p>
            <a:pPr algn="ctr"/>
            <a:endParaRPr lang="en-US" b="1" i="1">
              <a:solidFill>
                <a:srgbClr val="5C5C5C"/>
              </a:solidFill>
              <a:cs typeface="Calibri Light"/>
            </a:endParaRPr>
          </a:p>
        </p:txBody>
      </p:sp>
      <p:sp>
        <p:nvSpPr>
          <p:cNvPr id="14" name="Title 1">
            <a:extLst>
              <a:ext uri="{FF2B5EF4-FFF2-40B4-BE49-F238E27FC236}">
                <a16:creationId xmlns:a16="http://schemas.microsoft.com/office/drawing/2014/main" id="{FC2605E2-E1CA-44F9-9C61-D91D4D25807C}"/>
              </a:ext>
            </a:extLst>
          </p:cNvPr>
          <p:cNvSpPr txBox="1">
            <a:spLocks/>
          </p:cNvSpPr>
          <p:nvPr/>
        </p:nvSpPr>
        <p:spPr>
          <a:xfrm>
            <a:off x="-490634" y="4207866"/>
            <a:ext cx="1370396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err="1">
                <a:solidFill>
                  <a:srgbClr val="5C5C5C"/>
                </a:solidFill>
              </a:rPr>
              <a:t>Obrigada</a:t>
            </a:r>
            <a:r>
              <a:rPr lang="en-US">
                <a:solidFill>
                  <a:srgbClr val="5C5C5C"/>
                </a:solidFill>
              </a:rPr>
              <a:t> </a:t>
            </a:r>
            <a:r>
              <a:rPr lang="en-US" b="1" i="1" err="1">
                <a:solidFill>
                  <a:srgbClr val="5C5C5C"/>
                </a:solidFill>
              </a:rPr>
              <a:t>Matur</a:t>
            </a:r>
            <a:r>
              <a:rPr lang="en-US" b="1" i="1">
                <a:solidFill>
                  <a:srgbClr val="5C5C5C"/>
                </a:solidFill>
              </a:rPr>
              <a:t> </a:t>
            </a:r>
            <a:r>
              <a:rPr lang="en-US" b="1" i="1" err="1">
                <a:solidFill>
                  <a:srgbClr val="5C5C5C"/>
                </a:solidFill>
              </a:rPr>
              <a:t>Nuwun</a:t>
            </a:r>
            <a:r>
              <a:rPr lang="en-US">
                <a:solidFill>
                  <a:srgbClr val="5C5C5C"/>
                </a:solidFill>
              </a:rPr>
              <a:t> </a:t>
            </a:r>
            <a:r>
              <a:rPr lang="en-US" b="1" i="1" err="1">
                <a:solidFill>
                  <a:srgbClr val="5C5C5C"/>
                </a:solidFill>
                <a:ea typeface="+mj-lt"/>
                <a:cs typeface="+mj-lt"/>
              </a:rPr>
              <a:t>ขอบคุณ</a:t>
            </a:r>
            <a:r>
              <a:rPr lang="en-US" i="1">
                <a:solidFill>
                  <a:srgbClr val="5C5C5C"/>
                </a:solidFill>
                <a:ea typeface="+mj-lt"/>
                <a:cs typeface="+mj-lt"/>
              </a:rPr>
              <a:t> </a:t>
            </a:r>
            <a:r>
              <a:rPr lang="en-US">
                <a:solidFill>
                  <a:srgbClr val="5C5C5C"/>
                </a:solidFill>
                <a:ea typeface="+mj-lt"/>
                <a:cs typeface="+mj-lt"/>
              </a:rPr>
              <a:t> </a:t>
            </a:r>
            <a:r>
              <a:rPr lang="en-US" b="1" i="1" err="1">
                <a:solidFill>
                  <a:srgbClr val="5C5C5C"/>
                </a:solidFill>
                <a:ea typeface="+mj-lt"/>
                <a:cs typeface="+mj-lt"/>
              </a:rPr>
              <a:t>Спасибо</a:t>
            </a:r>
            <a:r>
              <a:rPr lang="en-US">
                <a:solidFill>
                  <a:srgbClr val="5C5C5C"/>
                </a:solidFill>
                <a:ea typeface="+mj-lt"/>
                <a:cs typeface="+mj-lt"/>
              </a:rPr>
              <a:t> </a:t>
            </a:r>
            <a:r>
              <a:rPr lang="ko-KR" altLang="en-US" b="1">
                <a:solidFill>
                  <a:srgbClr val="5C5C5C"/>
                </a:solidFill>
                <a:ea typeface="+mj-lt"/>
                <a:cs typeface="+mj-lt"/>
              </a:rPr>
              <a:t>감사합니다</a:t>
            </a:r>
            <a:endParaRPr lang="en-US" b="1">
              <a:solidFill>
                <a:srgbClr val="5C5C5C"/>
              </a:solidFill>
              <a:ea typeface="+mj-lt"/>
              <a:cs typeface="+mj-lt"/>
            </a:endParaRPr>
          </a:p>
          <a:p>
            <a:pPr algn="ctr"/>
            <a:endParaRPr lang="en-US">
              <a:solidFill>
                <a:srgbClr val="5C5C5C"/>
              </a:solidFill>
              <a:cs typeface="Calibri Light"/>
            </a:endParaRPr>
          </a:p>
        </p:txBody>
      </p:sp>
      <p:sp>
        <p:nvSpPr>
          <p:cNvPr id="15" name="Title 1">
            <a:extLst>
              <a:ext uri="{FF2B5EF4-FFF2-40B4-BE49-F238E27FC236}">
                <a16:creationId xmlns:a16="http://schemas.microsoft.com/office/drawing/2014/main" id="{05342857-799C-4B35-AE9E-958D824DE727}"/>
              </a:ext>
            </a:extLst>
          </p:cNvPr>
          <p:cNvSpPr txBox="1">
            <a:spLocks/>
          </p:cNvSpPr>
          <p:nvPr/>
        </p:nvSpPr>
        <p:spPr>
          <a:xfrm>
            <a:off x="-1591672" y="-181373"/>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a:solidFill>
                  <a:srgbClr val="5C5C5C"/>
                </a:solidFill>
              </a:rPr>
              <a:t>Thankyou</a:t>
            </a:r>
            <a:r>
              <a:rPr lang="en-US">
                <a:solidFill>
                  <a:srgbClr val="5C5C5C"/>
                </a:solidFill>
              </a:rPr>
              <a:t>  </a:t>
            </a:r>
            <a:r>
              <a:rPr lang="zh-CN" altLang="en-US" b="1">
                <a:solidFill>
                  <a:srgbClr val="5C5C5C"/>
                </a:solidFill>
                <a:ea typeface="+mj-lt"/>
                <a:cs typeface="+mj-lt"/>
              </a:rPr>
              <a:t>谢谢</a:t>
            </a:r>
            <a:r>
              <a:rPr lang="zh-CN" altLang="en-US" i="1">
                <a:solidFill>
                  <a:srgbClr val="5C5C5C"/>
                </a:solidFill>
                <a:ea typeface="等线 Light"/>
              </a:rPr>
              <a:t> </a:t>
            </a:r>
            <a:r>
              <a:rPr lang="en-US" b="1" i="1">
                <a:solidFill>
                  <a:srgbClr val="5C5C5C"/>
                </a:solidFill>
              </a:rPr>
              <a:t>Merci</a:t>
            </a:r>
            <a:r>
              <a:rPr lang="en-US" altLang="zh-CN">
                <a:solidFill>
                  <a:srgbClr val="5C5C5C"/>
                </a:solidFill>
                <a:ea typeface="等线 Light"/>
              </a:rPr>
              <a:t> </a:t>
            </a:r>
            <a:r>
              <a:rPr lang="en-US" b="1" i="1" err="1">
                <a:solidFill>
                  <a:srgbClr val="5C5C5C"/>
                </a:solidFill>
              </a:rPr>
              <a:t>Terima</a:t>
            </a:r>
            <a:r>
              <a:rPr lang="en-US" b="1" i="1">
                <a:solidFill>
                  <a:srgbClr val="5C5C5C"/>
                </a:solidFill>
                <a:ea typeface="+mj-lt"/>
                <a:cs typeface="+mj-lt"/>
              </a:rPr>
              <a:t> Kasih</a:t>
            </a:r>
            <a:r>
              <a:rPr lang="en-US" altLang="ja-JP">
                <a:solidFill>
                  <a:srgbClr val="5C5C5C"/>
                </a:solidFill>
                <a:ea typeface="游ゴシック Light"/>
              </a:rPr>
              <a:t> </a:t>
            </a:r>
            <a:r>
              <a:rPr lang="ja-JP" altLang="en-US" b="1">
                <a:solidFill>
                  <a:srgbClr val="5C5C5C"/>
                </a:solidFill>
                <a:ea typeface="游ゴシック Light"/>
              </a:rPr>
              <a:t>ありがとう</a:t>
            </a:r>
            <a:r>
              <a:rPr lang="ja-JP" altLang="en-US" i="1">
                <a:solidFill>
                  <a:srgbClr val="5C5C5C"/>
                </a:solidFill>
                <a:ea typeface="游ゴシック Light"/>
              </a:rPr>
              <a:t> </a:t>
            </a:r>
            <a:r>
              <a:rPr lang="ja-JP" altLang="en-US" b="1" i="1">
                <a:solidFill>
                  <a:srgbClr val="5C5C5C"/>
                </a:solidFill>
                <a:ea typeface="游ゴシック Light"/>
              </a:rPr>
              <a:t>Danke</a:t>
            </a:r>
            <a:r>
              <a:rPr lang="ja-JP" altLang="en-US">
                <a:solidFill>
                  <a:srgbClr val="5C5C5C"/>
                </a:solidFill>
                <a:ea typeface="游ゴシック Light"/>
              </a:rPr>
              <a:t> </a:t>
            </a:r>
            <a:r>
              <a:rPr lang="en-US" altLang="ja-JP" b="1" i="1" err="1">
                <a:solidFill>
                  <a:srgbClr val="5C5C5C"/>
                </a:solidFill>
                <a:ea typeface="+mj-lt"/>
              </a:rPr>
              <a:t>Grazie</a:t>
            </a:r>
            <a:endParaRPr lang="en-US" i="1">
              <a:solidFill>
                <a:srgbClr val="5C5C5C"/>
              </a:solidFill>
              <a:ea typeface="游ゴシック Light"/>
              <a:cs typeface="+mj-lt"/>
            </a:endParaRPr>
          </a:p>
        </p:txBody>
      </p:sp>
      <p:sp>
        <p:nvSpPr>
          <p:cNvPr id="17" name="Title 1">
            <a:extLst>
              <a:ext uri="{FF2B5EF4-FFF2-40B4-BE49-F238E27FC236}">
                <a16:creationId xmlns:a16="http://schemas.microsoft.com/office/drawing/2014/main" id="{56EC3057-F910-4C16-BA11-5D8651A3B65F}"/>
              </a:ext>
            </a:extLst>
          </p:cNvPr>
          <p:cNvSpPr txBox="1">
            <a:spLocks/>
          </p:cNvSpPr>
          <p:nvPr/>
        </p:nvSpPr>
        <p:spPr>
          <a:xfrm>
            <a:off x="-1741544" y="3040960"/>
            <a:ext cx="151597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300" b="1" i="1" err="1"/>
              <a:t>Terima</a:t>
            </a:r>
            <a:r>
              <a:rPr lang="en-US" sz="7300" b="1" i="1">
                <a:ea typeface="+mj-lt"/>
                <a:cs typeface="+mj-lt"/>
              </a:rPr>
              <a:t> Kasih</a:t>
            </a:r>
            <a:r>
              <a:rPr lang="en-US" altLang="ja-JP" sz="7300">
                <a:solidFill>
                  <a:schemeClr val="tx1">
                    <a:lumMod val="85000"/>
                  </a:schemeClr>
                </a:solidFill>
                <a:ea typeface="游ゴシック Light"/>
              </a:rPr>
              <a:t> </a:t>
            </a:r>
            <a:endParaRPr lang="en-US" sz="7300" i="1">
              <a:solidFill>
                <a:schemeClr val="tx1">
                  <a:lumMod val="85000"/>
                </a:schemeClr>
              </a:solidFill>
              <a:ea typeface="游ゴシック Light"/>
              <a:cs typeface="+mj-lt"/>
            </a:endParaRPr>
          </a:p>
        </p:txBody>
      </p:sp>
    </p:spTree>
    <p:extLst>
      <p:ext uri="{BB962C8B-B14F-4D97-AF65-F5344CB8AC3E}">
        <p14:creationId xmlns:p14="http://schemas.microsoft.com/office/powerpoint/2010/main" val="4176324077"/>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a:effectLst/>
                <a:latin typeface="Times New Roman" panose="02020603050405020304" pitchFamily="18" charset="0"/>
                <a:ea typeface="Calibri" panose="020F0502020204030204" pitchFamily="34" charset="0"/>
                <a:cs typeface="Times New Roman" panose="02020603050405020304" pitchFamily="18" charset="0"/>
              </a:rPr>
              <a:t>Prinsip kerja dari neuron ini kemudian dimodelkan secara matematis. Pemodelan matematika inilah yang menjadi dasar dari ANN. Elemen dasar dari sebuah ANN adalah sebuah neuron. Neuron ini akan mengubah sinyal msukan menjadi sebuah keluaran. Setiap neuron mempunyai suatu inputan yang memiliki bobotnya masing – masing. Sinyal kemudian akan dikonversi menggunakan sebuah fungsi aktivasi. Fungsi aktivasi yang digunakan dapat beragam seperti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Relu, sigmoid, tanh</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lain lain</a:t>
            </a: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7111746" y="2988236"/>
            <a:ext cx="4126551" cy="1832909"/>
          </a:xfrm>
          <a:prstGeom prst="rect">
            <a:avLst/>
          </a:prstGeom>
          <a:noFill/>
          <a:ln>
            <a:noFill/>
          </a:ln>
        </p:spPr>
      </p:pic>
      <p:sp>
        <p:nvSpPr>
          <p:cNvPr id="7" name="Title 1">
            <a:extLst>
              <a:ext uri="{FF2B5EF4-FFF2-40B4-BE49-F238E27FC236}">
                <a16:creationId xmlns:a16="http://schemas.microsoft.com/office/drawing/2014/main" id="{A68CBF6C-486D-4E0A-95C4-FD3DE61820B5}"/>
              </a:ext>
            </a:extLst>
          </p:cNvPr>
          <p:cNvSpPr>
            <a:spLocks noGrp="1"/>
          </p:cNvSpPr>
          <p:nvPr>
            <p:ph type="title"/>
          </p:nvPr>
        </p:nvSpPr>
        <p:spPr>
          <a:xfrm>
            <a:off x="838200" y="921638"/>
            <a:ext cx="10515600" cy="1325563"/>
          </a:xfrm>
        </p:spPr>
        <p:txBody>
          <a:bodyPr/>
          <a:lstStyle/>
          <a:p>
            <a:r>
              <a:rPr lang="en-US" b="1">
                <a:latin typeface="+mn-lt"/>
              </a:rPr>
              <a:t>DASAR TEORI – PRINSIP KERJA</a:t>
            </a:r>
            <a:endParaRPr lang="id-ID" b="1">
              <a:latin typeface="+mn-lt"/>
            </a:endParaRPr>
          </a:p>
        </p:txBody>
      </p:sp>
    </p:spTree>
    <p:extLst>
      <p:ext uri="{BB962C8B-B14F-4D97-AF65-F5344CB8AC3E}">
        <p14:creationId xmlns:p14="http://schemas.microsoft.com/office/powerpoint/2010/main" val="1288757795"/>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2081772"/>
            <a:ext cx="5543746" cy="4351338"/>
          </a:xfrm>
        </p:spPr>
        <p:txBody>
          <a:bodyPr>
            <a:normAutofit/>
          </a:bodyPr>
          <a:lstStyle/>
          <a:p>
            <a:pPr marL="0" indent="0" algn="just">
              <a:lnSpc>
                <a:spcPct val="150000"/>
              </a:lnSpc>
              <a:spcBef>
                <a:spcPts val="0"/>
              </a:spcBef>
              <a:buNone/>
            </a:pPr>
            <a:r>
              <a:rPr lang="id-ID" sz="1800" i="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algoritma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ANN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kekuatan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klasifikasi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suatu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pola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atau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disebut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pattern recognition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Jaringan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syaraf</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digunakan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memprediksi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mulanya</a:t>
            </a:r>
            <a:r>
              <a:rPr lang="en-US" sz="180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diberikan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Jika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menghasilkan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luaran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a:effectLst/>
                <a:latin typeface="Times New Roman" panose="02020603050405020304" pitchFamily="18" charset="0"/>
                <a:ea typeface="Calibri" panose="020F0502020204030204" pitchFamily="34" charset="0"/>
                <a:cs typeface="Times New Roman" panose="02020603050405020304" pitchFamily="18" charset="0"/>
              </a:rPr>
              <a:t>yang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diharapkan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backpropagation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memodifikasi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bobot</a:t>
            </a:r>
            <a:r>
              <a:rPr lang="en-US" sz="1800">
                <a:effectLst/>
                <a:latin typeface="Times New Roman" panose="02020603050405020304" pitchFamily="18" charset="0"/>
                <a:ea typeface="Calibri" panose="020F0502020204030204" pitchFamily="34" charset="0"/>
                <a:cs typeface="Times New Roman" panose="02020603050405020304" pitchFamily="18" charset="0"/>
              </a:rPr>
              <a:t> pada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800">
                <a:effectLst/>
                <a:latin typeface="Times New Roman" panose="02020603050405020304" pitchFamily="18" charset="0"/>
                <a:ea typeface="Calibri" panose="020F0502020204030204" pitchFamily="34" charset="0"/>
                <a:cs typeface="Times New Roman" panose="02020603050405020304" pitchFamily="18" charset="0"/>
              </a:rPr>
              <a:t> neuron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35B056F-8D29-4B42-B01F-5F62C7FAD9BA}"/>
              </a:ext>
            </a:extLst>
          </p:cNvPr>
          <p:cNvPicPr/>
          <p:nvPr/>
        </p:nvPicPr>
        <p:blipFill>
          <a:blip r:embed="rId2">
            <a:extLst>
              <a:ext uri="{28A0092B-C50C-407E-A947-70E740481C1C}">
                <a14:useLocalDpi xmlns:a14="http://schemas.microsoft.com/office/drawing/2010/main" val="0"/>
              </a:ext>
            </a:extLst>
          </a:blip>
          <a:srcRect/>
          <a:stretch/>
        </p:blipFill>
        <p:spPr bwMode="auto">
          <a:xfrm>
            <a:off x="6381946" y="2141949"/>
            <a:ext cx="5800204" cy="3177985"/>
          </a:xfrm>
          <a:prstGeom prst="rect">
            <a:avLst/>
          </a:prstGeom>
          <a:noFill/>
          <a:ln>
            <a:noFill/>
          </a:ln>
        </p:spPr>
      </p:pic>
      <p:sp>
        <p:nvSpPr>
          <p:cNvPr id="7" name="Title 1">
            <a:extLst>
              <a:ext uri="{FF2B5EF4-FFF2-40B4-BE49-F238E27FC236}">
                <a16:creationId xmlns:a16="http://schemas.microsoft.com/office/drawing/2014/main" id="{F9465052-AEA4-4EBB-8A98-F07BA5DDF2AE}"/>
              </a:ext>
            </a:extLst>
          </p:cNvPr>
          <p:cNvSpPr>
            <a:spLocks noGrp="1"/>
          </p:cNvSpPr>
          <p:nvPr>
            <p:ph type="title"/>
          </p:nvPr>
        </p:nvSpPr>
        <p:spPr>
          <a:xfrm>
            <a:off x="838200" y="921638"/>
            <a:ext cx="10515600" cy="1325563"/>
          </a:xfrm>
        </p:spPr>
        <p:txBody>
          <a:bodyPr/>
          <a:lstStyle/>
          <a:p>
            <a:r>
              <a:rPr lang="en-US" b="1">
                <a:latin typeface="+mn-lt"/>
              </a:rPr>
              <a:t>DASAR TEORI - BACKPROPAGATION</a:t>
            </a:r>
            <a:endParaRPr lang="id-ID" b="1">
              <a:latin typeface="+mn-lt"/>
            </a:endParaRPr>
          </a:p>
        </p:txBody>
      </p:sp>
    </p:spTree>
    <p:extLst>
      <p:ext uri="{BB962C8B-B14F-4D97-AF65-F5344CB8AC3E}">
        <p14:creationId xmlns:p14="http://schemas.microsoft.com/office/powerpoint/2010/main" val="3037960939"/>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lnSpcReduction="10000"/>
          </a:bodyPr>
          <a:lstStyle/>
          <a:p>
            <a:pPr marL="0" indent="0" algn="just">
              <a:lnSpc>
                <a:spcPct val="150000"/>
              </a:lnSpc>
              <a:spcBef>
                <a:spcPts val="0"/>
              </a:spcBef>
              <a:buNone/>
            </a:pPr>
            <a:r>
              <a:rPr lang="en-US" sz="1800" i="1">
                <a:solidFill>
                  <a:srgbClr val="FFC000"/>
                </a:solidFill>
                <a:effectLst/>
                <a:latin typeface="Times New Roman" panose="02020603050405020304" pitchFamily="18" charset="0"/>
                <a:ea typeface="Calibri" panose="020F0502020204030204" pitchFamily="34" charset="0"/>
              </a:rPr>
              <a:t>Gradient Descent </a:t>
            </a:r>
            <a:r>
              <a:rPr lang="id-ID" sz="1800">
                <a:effectLst/>
                <a:latin typeface="Times New Roman" panose="02020603050405020304" pitchFamily="18" charset="0"/>
                <a:ea typeface="Calibri" panose="020F0502020204030204" pitchFamily="34" charset="0"/>
              </a:rPr>
              <a:t>adalah algoritm</a:t>
            </a:r>
            <a:r>
              <a:rPr lang="en-US" sz="1800">
                <a:effectLst/>
                <a:latin typeface="Times New Roman" panose="02020603050405020304" pitchFamily="18" charset="0"/>
                <a:ea typeface="Calibri" panose="020F0502020204030204" pitchFamily="34" charset="0"/>
              </a:rPr>
              <a:t>a</a:t>
            </a:r>
            <a:r>
              <a:rPr lang="id-ID" sz="1800">
                <a:effectLst/>
                <a:latin typeface="Times New Roman" panose="02020603050405020304" pitchFamily="18" charset="0"/>
                <a:ea typeface="Calibri" panose="020F0502020204030204" pitchFamily="34" charset="0"/>
              </a:rPr>
              <a:t> pengoptimalan yang paling umum dalam pembelajaran mesin dan pembelajaran mendalam. Ini adalah algoritma pengoptimalan orde pertama. </a:t>
            </a:r>
            <a:r>
              <a:rPr lang="en-US" sz="1800">
                <a:effectLst/>
                <a:latin typeface="Times New Roman" panose="02020603050405020304" pitchFamily="18" charset="0"/>
                <a:ea typeface="Calibri" panose="020F0502020204030204" pitchFamily="34" charset="0"/>
              </a:rPr>
              <a:t>Hal </a:t>
            </a:r>
            <a:r>
              <a:rPr lang="en-US" sz="1800" err="1">
                <a:effectLst/>
                <a:latin typeface="Times New Roman" panose="02020603050405020304" pitchFamily="18" charset="0"/>
                <a:ea typeface="Calibri" panose="020F0502020204030204" pitchFamily="34" charset="0"/>
              </a:rPr>
              <a:t>ini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dilakukan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dengan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menghitung</a:t>
            </a:r>
            <a:r>
              <a:rPr lang="id-ID" sz="1800">
                <a:effectLst/>
                <a:latin typeface="Times New Roman" panose="02020603050405020304" pitchFamily="18" charset="0"/>
                <a:ea typeface="Calibri" panose="020F0502020204030204" pitchFamily="34" charset="0"/>
              </a:rPr>
              <a:t> turunan pertama saat melakukan pembaruan pada parameter</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dimana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menghasilkan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gradien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dari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fungsi</a:t>
            </a:r>
            <a:r>
              <a:rPr lang="en-US" sz="1800">
                <a:effectLst/>
                <a:latin typeface="Times New Roman" panose="02020603050405020304" pitchFamily="18" charset="0"/>
                <a:ea typeface="Calibri" panose="020F0502020204030204" pitchFamily="34" charset="0"/>
              </a:rPr>
              <a:t> error</a:t>
            </a:r>
            <a:r>
              <a:rPr lang="id-ID" sz="1800">
                <a:effectLst/>
                <a:latin typeface="Times New Roman" panose="02020603050405020304" pitchFamily="18" charset="0"/>
                <a:ea typeface="Calibri" panose="020F0502020204030204" pitchFamily="34" charset="0"/>
              </a:rPr>
              <a:t>. Pada setiap iterasi, </a:t>
            </a:r>
            <a:r>
              <a:rPr lang="en-US" sz="1800">
                <a:effectLst/>
                <a:latin typeface="Times New Roman" panose="02020603050405020304" pitchFamily="18" charset="0"/>
                <a:ea typeface="Calibri" panose="020F0502020204030204" pitchFamily="34" charset="0"/>
              </a:rPr>
              <a:t>parameter </a:t>
            </a:r>
            <a:r>
              <a:rPr lang="en-US" sz="1800" err="1">
                <a:effectLst/>
                <a:latin typeface="Times New Roman" panose="02020603050405020304" pitchFamily="18" charset="0"/>
                <a:ea typeface="Calibri" panose="020F0502020204030204" pitchFamily="34" charset="0"/>
              </a:rPr>
              <a:t>akan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diperbaharui</a:t>
            </a:r>
            <a:r>
              <a:rPr lang="en-US" sz="1800">
                <a:effectLst/>
                <a:latin typeface="Times New Roman" panose="02020603050405020304" pitchFamily="18" charset="0"/>
                <a:ea typeface="Calibri" panose="020F0502020204030204" pitchFamily="34" charset="0"/>
              </a:rPr>
              <a:t> </a:t>
            </a:r>
            <a:r>
              <a:rPr lang="id-ID" sz="1800">
                <a:effectLst/>
                <a:latin typeface="Times New Roman" panose="02020603050405020304" pitchFamily="18" charset="0"/>
                <a:ea typeface="Calibri" panose="020F0502020204030204" pitchFamily="34" charset="0"/>
              </a:rPr>
              <a:t>dalam arah yang berlawanan dari gradien fungsi </a:t>
            </a:r>
            <a:r>
              <a:rPr lang="en-US" sz="1800">
                <a:effectLst/>
                <a:latin typeface="Times New Roman" panose="02020603050405020304" pitchFamily="18" charset="0"/>
                <a:ea typeface="Calibri" panose="020F0502020204030204" pitchFamily="34" charset="0"/>
              </a:rPr>
              <a:t>error</a:t>
            </a:r>
            <a:r>
              <a:rPr lang="id-ID" sz="1800">
                <a:effectLst/>
                <a:latin typeface="Times New Roman" panose="02020603050405020304" pitchFamily="18" charset="0"/>
                <a:ea typeface="Calibri" panose="020F0502020204030204" pitchFamily="34" charset="0"/>
              </a:rPr>
              <a:t> J(w). Besar kecilnya langkah pada setiap iterasi untuk mencapai minimum lokal ditentukan oleh kecepatan pemelajaran </a:t>
            </a:r>
            <a:r>
              <a:rPr lang="el-GR" sz="1800">
                <a:effectLst/>
                <a:latin typeface="Times New Roman" panose="02020603050405020304" pitchFamily="18" charset="0"/>
                <a:ea typeface="Calibri" panose="020F0502020204030204" pitchFamily="34" charset="0"/>
              </a:rPr>
              <a:t>α</a:t>
            </a:r>
            <a:r>
              <a:rPr lang="en-US" sz="1800">
                <a:effectLst/>
                <a:latin typeface="Times New Roman" panose="02020603050405020304" pitchFamily="18" charset="0"/>
                <a:ea typeface="Calibri" panose="020F0502020204030204" pitchFamily="34" charset="0"/>
              </a:rPr>
              <a:t> (Learning Rate)</a:t>
            </a:r>
            <a:r>
              <a:rPr lang="el-GR" sz="1800">
                <a:effectLst/>
                <a:latin typeface="Times New Roman" panose="02020603050405020304" pitchFamily="18" charset="0"/>
                <a:ea typeface="Calibri" panose="020F0502020204030204" pitchFamily="34" charset="0"/>
              </a:rPr>
              <a:t>. </a:t>
            </a:r>
            <a:endParaRPr lang="en-ID"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2B63DEDD-F86C-487E-BC8B-F1C280C38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5" t="8947" r="7271" b="5635"/>
          <a:stretch/>
        </p:blipFill>
        <p:spPr bwMode="auto">
          <a:xfrm>
            <a:off x="6842090" y="2416580"/>
            <a:ext cx="4511710" cy="26147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 – GRADIENT DESCENT</a:t>
            </a:r>
            <a:endParaRPr lang="id-ID" b="1">
              <a:latin typeface="+mn-lt"/>
            </a:endParaRPr>
          </a:p>
        </p:txBody>
      </p:sp>
    </p:spTree>
    <p:extLst>
      <p:ext uri="{BB962C8B-B14F-4D97-AF65-F5344CB8AC3E}">
        <p14:creationId xmlns:p14="http://schemas.microsoft.com/office/powerpoint/2010/main" val="1337285357"/>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10370270" cy="4351338"/>
          </a:xfrm>
        </p:spPr>
        <p:txBody>
          <a:bodyPr>
            <a:normAutofit/>
          </a:bodyPr>
          <a:lstStyle/>
          <a:p>
            <a:pPr marL="0" marR="0" indent="0" algn="just">
              <a:lnSpc>
                <a:spcPct val="150000"/>
              </a:lnSpc>
              <a:spcBef>
                <a:spcPts val="0"/>
              </a:spcBef>
              <a:spcAft>
                <a:spcPts val="0"/>
              </a:spcAft>
              <a:buNone/>
            </a:pPr>
            <a:r>
              <a:rPr lang="id-ID" sz="180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Normalisasi</a:t>
            </a:r>
            <a:r>
              <a:rPr lang="id-ID" sz="1800">
                <a:effectLst/>
                <a:latin typeface="Times New Roman" panose="02020603050405020304" pitchFamily="18" charset="0"/>
                <a:ea typeface="Calibri" panose="020F0502020204030204" pitchFamily="34" charset="0"/>
                <a:cs typeface="Times New Roman" panose="02020603050405020304" pitchFamily="18" charset="0"/>
              </a:rPr>
              <a:t> adalah teknik yang sering diterapkan sebagai bagian dari persiapan data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pre processing</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pembelajaran mesin. Tujuan dari normalisasi adalah untuk mengubah nilai kolom numerik dalam dataset untuk menggunakan skala umum, tanpa mendistorsi perbedaan dalam rentang nilai atau kehilangan informasi.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Terdapat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yaitu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Normalisasi</a:t>
            </a:r>
            <a:r>
              <a:rPr lang="en-US" sz="180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Min-Max</a:t>
            </a:r>
          </a:p>
          <a:p>
            <a:pPr algn="just">
              <a:lnSpc>
                <a:spcPct val="150000"/>
              </a:lnSpc>
              <a:spcBef>
                <a:spcPts val="0"/>
              </a:spcBef>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Bef>
                <a:spcPts val="0"/>
              </a:spcBef>
              <a:buNone/>
            </a:pP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0"/>
              </a:spcBef>
            </a:pPr>
            <a:r>
              <a:rPr lang="en-US" sz="1800" err="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Normalisasi</a:t>
            </a:r>
            <a:r>
              <a:rPr lang="en-US" sz="1800">
                <a:solidFill>
                  <a:srgbClr val="FFC000"/>
                </a:solidFill>
                <a:latin typeface="Times New Roman" panose="02020603050405020304" pitchFamily="18" charset="0"/>
                <a:ea typeface="Calibri" panose="020F0502020204030204" pitchFamily="34" charset="0"/>
                <a:cs typeface="Times New Roman" panose="02020603050405020304" pitchFamily="18" charset="0"/>
              </a:rPr>
              <a:t> Z-Score</a:t>
            </a:r>
          </a:p>
          <a:p>
            <a:pPr marL="0" indent="0" algn="just">
              <a:lnSpc>
                <a:spcPct val="150000"/>
              </a:lnSpc>
              <a:spcBef>
                <a:spcPts val="0"/>
              </a:spcBef>
              <a:buNone/>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 - NORMALISASI</a:t>
            </a:r>
            <a:endParaRPr lang="id-ID" b="1">
              <a:latin typeface="+mn-lt"/>
            </a:endParaRPr>
          </a:p>
        </p:txBody>
      </p:sp>
      <p:pic>
        <p:nvPicPr>
          <p:cNvPr id="9" name="Picture 2" descr="How to Scale data into the 0-1 range using Min-Max Normalization. -  knowledge Transfer">
            <a:extLst>
              <a:ext uri="{FF2B5EF4-FFF2-40B4-BE49-F238E27FC236}">
                <a16:creationId xmlns:a16="http://schemas.microsoft.com/office/drawing/2014/main" id="{21A4728F-119F-4FA8-B824-F47E86AAA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556" y="3734782"/>
            <a:ext cx="3637859" cy="1126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217A28-A3E3-44C3-BDD1-B6CC4C5863C5}"/>
              </a:ext>
            </a:extLst>
          </p:cNvPr>
          <p:cNvPicPr>
            <a:picLocks noChangeAspect="1"/>
          </p:cNvPicPr>
          <p:nvPr/>
        </p:nvPicPr>
        <p:blipFill>
          <a:blip r:embed="rId3"/>
          <a:stretch>
            <a:fillRect/>
          </a:stretch>
        </p:blipFill>
        <p:spPr>
          <a:xfrm>
            <a:off x="3710556" y="5314781"/>
            <a:ext cx="2276793" cy="1019317"/>
          </a:xfrm>
          <a:prstGeom prst="rect">
            <a:avLst/>
          </a:prstGeom>
        </p:spPr>
      </p:pic>
      <p:pic>
        <p:nvPicPr>
          <p:cNvPr id="11" name="Picture 10">
            <a:extLst>
              <a:ext uri="{FF2B5EF4-FFF2-40B4-BE49-F238E27FC236}">
                <a16:creationId xmlns:a16="http://schemas.microsoft.com/office/drawing/2014/main" id="{4CFAD3F4-8697-45A8-AC9D-7086E78B0865}"/>
              </a:ext>
            </a:extLst>
          </p:cNvPr>
          <p:cNvPicPr>
            <a:picLocks noChangeAspect="1"/>
          </p:cNvPicPr>
          <p:nvPr/>
        </p:nvPicPr>
        <p:blipFill>
          <a:blip r:embed="rId4"/>
          <a:stretch>
            <a:fillRect/>
          </a:stretch>
        </p:blipFill>
        <p:spPr>
          <a:xfrm>
            <a:off x="6096000" y="5314781"/>
            <a:ext cx="1976044" cy="1035676"/>
          </a:xfrm>
          <a:prstGeom prst="rect">
            <a:avLst/>
          </a:prstGeom>
        </p:spPr>
      </p:pic>
    </p:spTree>
    <p:extLst>
      <p:ext uri="{BB962C8B-B14F-4D97-AF65-F5344CB8AC3E}">
        <p14:creationId xmlns:p14="http://schemas.microsoft.com/office/powerpoint/2010/main" val="1762539239"/>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E7FC0-8333-407F-B68A-48CA2F7C3E84}"/>
              </a:ext>
            </a:extLst>
          </p:cNvPr>
          <p:cNvSpPr>
            <a:spLocks noGrp="1"/>
          </p:cNvSpPr>
          <p:nvPr>
            <p:ph idx="1"/>
          </p:nvPr>
        </p:nvSpPr>
        <p:spPr>
          <a:xfrm>
            <a:off x="838200" y="1831518"/>
            <a:ext cx="5543746" cy="4351338"/>
          </a:xfrm>
        </p:spPr>
        <p:txBody>
          <a:bodyPr>
            <a:normAutofit/>
          </a:bodyPr>
          <a:lstStyle/>
          <a:p>
            <a:pPr marL="0" indent="0" algn="just">
              <a:lnSpc>
                <a:spcPct val="150000"/>
              </a:lnSpc>
              <a:spcBef>
                <a:spcPts val="0"/>
              </a:spcBef>
              <a:buNone/>
            </a:pPr>
            <a:r>
              <a:rPr lang="en-US" sz="1800" err="1">
                <a:effectLst/>
                <a:latin typeface="Times New Roman" panose="02020603050405020304" pitchFamily="18" charset="0"/>
                <a:ea typeface="Calibri" panose="020F0502020204030204" pitchFamily="34" charset="0"/>
              </a:rPr>
              <a:t>Dalam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konteks</a:t>
            </a:r>
            <a:r>
              <a:rPr lang="en-US" sz="1800">
                <a:effectLst/>
                <a:latin typeface="Times New Roman" panose="02020603050405020304" pitchFamily="18" charset="0"/>
                <a:ea typeface="Calibri" panose="020F0502020204030204" pitchFamily="34" charset="0"/>
              </a:rPr>
              <a:t> machine learning, </a:t>
            </a:r>
            <a:r>
              <a:rPr lang="en-US" sz="1800">
                <a:solidFill>
                  <a:srgbClr val="FFC000"/>
                </a:solidFill>
                <a:effectLst/>
                <a:latin typeface="Times New Roman" panose="02020603050405020304" pitchFamily="18" charset="0"/>
                <a:ea typeface="Calibri" panose="020F0502020204030204" pitchFamily="34" charset="0"/>
              </a:rPr>
              <a:t>hyperparameter</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adalah</a:t>
            </a:r>
            <a:r>
              <a:rPr lang="en-US" sz="1800">
                <a:effectLst/>
                <a:latin typeface="Times New Roman" panose="02020603050405020304" pitchFamily="18" charset="0"/>
                <a:ea typeface="Calibri" panose="020F0502020204030204" pitchFamily="34" charset="0"/>
              </a:rPr>
              <a:t> parameter yang </a:t>
            </a:r>
            <a:r>
              <a:rPr lang="en-US" sz="1800" err="1">
                <a:effectLst/>
                <a:latin typeface="Times New Roman" panose="02020603050405020304" pitchFamily="18" charset="0"/>
                <a:ea typeface="Calibri" panose="020F0502020204030204" pitchFamily="34" charset="0"/>
              </a:rPr>
              <a:t>nilainya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ditetapkan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sebelum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dimulainya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pembelajaran</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Berbeda</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dengan</a:t>
            </a:r>
            <a:r>
              <a:rPr lang="en-US" sz="1800">
                <a:latin typeface="Times New Roman" panose="02020603050405020304" pitchFamily="18" charset="0"/>
                <a:ea typeface="Calibri" panose="020F0502020204030204" pitchFamily="34" charset="0"/>
              </a:rPr>
              <a:t> parameter </a:t>
            </a:r>
            <a:r>
              <a:rPr lang="en-US" sz="1800" err="1">
                <a:effectLst/>
                <a:latin typeface="Times New Roman" panose="02020603050405020304" pitchFamily="18" charset="0"/>
                <a:ea typeface="Calibri" panose="020F0502020204030204" pitchFamily="34" charset="0"/>
              </a:rPr>
              <a:t>nilai</a:t>
            </a:r>
            <a:r>
              <a:rPr lang="en-US" sz="1800">
                <a:effectLst/>
                <a:latin typeface="Times New Roman" panose="02020603050405020304" pitchFamily="18" charset="0"/>
                <a:ea typeface="Calibri" panose="020F0502020204030204" pitchFamily="34" charset="0"/>
              </a:rPr>
              <a:t> hyperparameter </a:t>
            </a:r>
            <a:r>
              <a:rPr lang="en-US" sz="1800" err="1">
                <a:effectLst/>
                <a:latin typeface="Times New Roman" panose="02020603050405020304" pitchFamily="18" charset="0"/>
                <a:ea typeface="Calibri" panose="020F0502020204030204" pitchFamily="34" charset="0"/>
              </a:rPr>
              <a:t>tidak</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berubah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seiring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berjalannya</a:t>
            </a:r>
            <a:r>
              <a:rPr lang="en-US" sz="1800">
                <a:effectLst/>
                <a:latin typeface="Times New Roman" panose="02020603050405020304" pitchFamily="18" charset="0"/>
                <a:ea typeface="Calibri" panose="020F0502020204030204" pitchFamily="34" charset="0"/>
              </a:rPr>
              <a:t> proses </a:t>
            </a:r>
            <a:r>
              <a:rPr lang="en-US" sz="1800" err="1">
                <a:effectLst/>
                <a:latin typeface="Times New Roman" panose="02020603050405020304" pitchFamily="18" charset="0"/>
                <a:ea typeface="Calibri" panose="020F0502020204030204" pitchFamily="34" charset="0"/>
              </a:rPr>
              <a:t>pelatihan</a:t>
            </a:r>
            <a:r>
              <a:rPr lang="en-US" sz="1800">
                <a:effectLst/>
                <a:latin typeface="Times New Roman" panose="02020603050405020304" pitchFamily="18" charset="0"/>
                <a:ea typeface="Calibri" panose="020F0502020204030204" pitchFamily="34" charset="0"/>
              </a:rPr>
              <a:t>.</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Beberapa</a:t>
            </a:r>
            <a:r>
              <a:rPr lang="en-ID" sz="1800">
                <a:effectLst/>
                <a:latin typeface="Calibri" panose="020F0502020204030204" pitchFamily="34" charset="0"/>
                <a:ea typeface="Calibri" panose="020F0502020204030204" pitchFamily="34" charset="0"/>
                <a:cs typeface="Times New Roman" panose="02020603050405020304" pitchFamily="18" charset="0"/>
              </a:rPr>
              <a:t> </a:t>
            </a:r>
            <a:r>
              <a:rPr lang="en-ID" sz="1800" err="1">
                <a:effectLst/>
                <a:latin typeface="Calibri" panose="020F0502020204030204" pitchFamily="34" charset="0"/>
                <a:ea typeface="Calibri" panose="020F0502020204030204" pitchFamily="34" charset="0"/>
                <a:cs typeface="Times New Roman" panose="02020603050405020304" pitchFamily="18" charset="0"/>
              </a:rPr>
              <a:t>jenis</a:t>
            </a:r>
            <a:r>
              <a:rPr lang="en-ID" sz="1800">
                <a:effectLst/>
                <a:latin typeface="Calibri" panose="020F0502020204030204" pitchFamily="34" charset="0"/>
                <a:ea typeface="Calibri" panose="020F0502020204030204" pitchFamily="34" charset="0"/>
                <a:cs typeface="Times New Roman" panose="02020603050405020304" pitchFamily="18" charset="0"/>
              </a:rPr>
              <a:t> hyperparameter:</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Learning Rate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Momentum </a:t>
            </a:r>
            <a:r>
              <a:rPr lang="en-ID" sz="1800" err="1">
                <a:latin typeface="Calibri" panose="020F0502020204030204" pitchFamily="34" charset="0"/>
                <a:ea typeface="Calibri" panose="020F0502020204030204" pitchFamily="34" charset="0"/>
                <a:cs typeface="Times New Roman" panose="02020603050405020304" pitchFamily="18" charset="0"/>
              </a:rPr>
              <a:t>Coeficient</a:t>
            </a:r>
            <a:endParaRPr lang="en-ID" sz="180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Layer Size</a:t>
            </a:r>
          </a:p>
          <a:p>
            <a:pPr marL="342900" indent="-342900" algn="just">
              <a:lnSpc>
                <a:spcPct val="150000"/>
              </a:lnSpc>
              <a:spcBef>
                <a:spcPts val="0"/>
              </a:spcBef>
              <a:buFont typeface="+mj-lt"/>
              <a:buAutoNum type="arabicPeriod"/>
            </a:pPr>
            <a:r>
              <a:rPr lang="en-ID" sz="1800">
                <a:latin typeface="Calibri" panose="020F0502020204030204" pitchFamily="34" charset="0"/>
                <a:ea typeface="Calibri" panose="020F0502020204030204" pitchFamily="34" charset="0"/>
                <a:cs typeface="Times New Roman" panose="02020603050405020304" pitchFamily="18" charset="0"/>
              </a:rPr>
              <a:t>Loss function</a:t>
            </a:r>
          </a:p>
          <a:p>
            <a:pPr marL="342900" indent="-342900" algn="just">
              <a:lnSpc>
                <a:spcPct val="150000"/>
              </a:lnSpc>
              <a:spcBef>
                <a:spcPts val="0"/>
              </a:spcBef>
              <a:buFont typeface="+mj-lt"/>
              <a:buAutoNum type="arabicPeriod"/>
            </a:pPr>
            <a:r>
              <a:rPr lang="en-ID" sz="1800" err="1">
                <a:latin typeface="Calibri" panose="020F0502020204030204" pitchFamily="34" charset="0"/>
                <a:ea typeface="Calibri" panose="020F0502020204030204" pitchFamily="34" charset="0"/>
                <a:cs typeface="Times New Roman" panose="02020603050405020304" pitchFamily="18" charset="0"/>
              </a:rPr>
              <a:t>Jumlah</a:t>
            </a:r>
            <a:r>
              <a:rPr lang="en-ID" sz="1800">
                <a:latin typeface="Calibri" panose="020F0502020204030204" pitchFamily="34" charset="0"/>
                <a:ea typeface="Calibri" panose="020F0502020204030204" pitchFamily="34" charset="0"/>
                <a:cs typeface="Times New Roman" panose="02020603050405020304" pitchFamily="18" charset="0"/>
              </a:rPr>
              <a:t> epoch</a:t>
            </a:r>
          </a:p>
        </p:txBody>
      </p:sp>
      <p:sp>
        <p:nvSpPr>
          <p:cNvPr id="8" name="Title 1">
            <a:extLst>
              <a:ext uri="{FF2B5EF4-FFF2-40B4-BE49-F238E27FC236}">
                <a16:creationId xmlns:a16="http://schemas.microsoft.com/office/drawing/2014/main" id="{4942D4CF-296A-4FC9-8457-3CD22CF80BB9}"/>
              </a:ext>
            </a:extLst>
          </p:cNvPr>
          <p:cNvSpPr>
            <a:spLocks noGrp="1"/>
          </p:cNvSpPr>
          <p:nvPr>
            <p:ph type="title"/>
          </p:nvPr>
        </p:nvSpPr>
        <p:spPr>
          <a:xfrm>
            <a:off x="838200" y="671384"/>
            <a:ext cx="10515600" cy="1325563"/>
          </a:xfrm>
        </p:spPr>
        <p:txBody>
          <a:bodyPr/>
          <a:lstStyle/>
          <a:p>
            <a:r>
              <a:rPr lang="en-US" b="1">
                <a:latin typeface="+mn-lt"/>
              </a:rPr>
              <a:t>DASAR TEORI - HYPERPARAMETER</a:t>
            </a:r>
            <a:endParaRPr lang="id-ID" b="1">
              <a:latin typeface="+mn-lt"/>
            </a:endParaRPr>
          </a:p>
        </p:txBody>
      </p:sp>
      <p:pic>
        <p:nvPicPr>
          <p:cNvPr id="2" name="Picture 2" descr="Running Hyperparameter Sweeps to Pick the Best Model on Weights &amp;amp; Biases">
            <a:extLst>
              <a:ext uri="{FF2B5EF4-FFF2-40B4-BE49-F238E27FC236}">
                <a16:creationId xmlns:a16="http://schemas.microsoft.com/office/drawing/2014/main" id="{78F7CEBF-2379-4027-ABF4-483DC8335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244" y="1996947"/>
            <a:ext cx="4314374" cy="358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46663"/>
      </p:ext>
    </p:extLst>
  </p:cSld>
  <p:clrMapOvr>
    <a:masterClrMapping/>
  </p:clrMapOvr>
  <p:transition>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1601</Words>
  <Application>Microsoft Office PowerPoint</Application>
  <PresentationFormat>Widescreen</PresentationFormat>
  <Paragraphs>176</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Google Sans</vt:lpstr>
      <vt:lpstr>Arial</vt:lpstr>
      <vt:lpstr>Calibri</vt:lpstr>
      <vt:lpstr>Calibri Light</vt:lpstr>
      <vt:lpstr>Courier New</vt:lpstr>
      <vt:lpstr>Times New Roman</vt:lpstr>
      <vt:lpstr>Office Theme</vt:lpstr>
      <vt:lpstr>LAPORAN PROYEK JARINGAN SYARAF TIRUAN MENGGUNAKAN ALGORITMA PROPAGASI BELAKANG  </vt:lpstr>
      <vt:lpstr>LATAR BELAKANG</vt:lpstr>
      <vt:lpstr>DASAR TEORI – PRINSIP KERJA</vt:lpstr>
      <vt:lpstr>PowerPoint Presentation</vt:lpstr>
      <vt:lpstr>DASAR TEORI – PRINSIP KERJA</vt:lpstr>
      <vt:lpstr>DASAR TEORI - BACKPROPAGATION</vt:lpstr>
      <vt:lpstr>DASAR TEORI – GRADIENT DESCENT</vt:lpstr>
      <vt:lpstr>DASAR TEORI - NORMALISASI</vt:lpstr>
      <vt:lpstr>DASAR TEORI - HYPERPARAMETER</vt:lpstr>
      <vt:lpstr>DASAR TEORI – SISTEM IDENTIFIKASI </vt:lpstr>
      <vt:lpstr>DASAR TEORI – SISTEM KENDALI INVERSE</vt:lpstr>
      <vt:lpstr>DASAR TEORI – DIRECT INVERSE CONTROL</vt:lpstr>
      <vt:lpstr>LANGKAH KERJA DIC NEURAL NETWORK</vt:lpstr>
      <vt:lpstr>1.Pembuatan Dataset/Database</vt:lpstr>
      <vt:lpstr>2. Melakukan Identifikasi Sistem</vt:lpstr>
      <vt:lpstr>2. Melakukan Identifikasi Sistem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Melakukan Desain Pengendali Inversi</vt:lpstr>
      <vt:lpstr>4. Melakukan Direct Inverse Control</vt:lpstr>
      <vt:lpstr>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Hansel Matthew</dc:creator>
  <cp:lastModifiedBy>Hansel Matthew</cp:lastModifiedBy>
  <cp:revision>1</cp:revision>
  <dcterms:created xsi:type="dcterms:W3CDTF">2021-03-28T10:53:33Z</dcterms:created>
  <dcterms:modified xsi:type="dcterms:W3CDTF">2021-06-29T01:09:27Z</dcterms:modified>
</cp:coreProperties>
</file>